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0.xml" ContentType="application/vnd.openxmlformats-officedocument.presentationml.slideLayout+xml"/>
  <Override PartName="/ppt/notesSlides/notesSlide6.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handoutMasters/handoutMaster1.xml" ContentType="application/vnd.openxmlformats-officedocument.presentationml.handoutMaster+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Layouts/slideLayout3.xml" ContentType="application/vnd.openxmlformats-officedocument.presentationml.slideLayout+xml"/>
  <Default Extension="jpeg" ContentType="image/jpeg"/>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30"/>
  </p:notesMasterIdLst>
  <p:handoutMasterIdLst>
    <p:handoutMasterId r:id="rId31"/>
  </p:handoutMasterIdLst>
  <p:sldIdLst>
    <p:sldId id="830" r:id="rId2"/>
    <p:sldId id="832" r:id="rId3"/>
    <p:sldId id="834" r:id="rId4"/>
    <p:sldId id="835" r:id="rId5"/>
    <p:sldId id="836" r:id="rId6"/>
    <p:sldId id="837" r:id="rId7"/>
    <p:sldId id="859" r:id="rId8"/>
    <p:sldId id="853" r:id="rId9"/>
    <p:sldId id="862" r:id="rId10"/>
    <p:sldId id="861" r:id="rId11"/>
    <p:sldId id="852" r:id="rId12"/>
    <p:sldId id="846" r:id="rId13"/>
    <p:sldId id="860" r:id="rId14"/>
    <p:sldId id="858" r:id="rId15"/>
    <p:sldId id="843" r:id="rId16"/>
    <p:sldId id="847" r:id="rId17"/>
    <p:sldId id="848" r:id="rId18"/>
    <p:sldId id="863" r:id="rId19"/>
    <p:sldId id="838" r:id="rId20"/>
    <p:sldId id="864" r:id="rId21"/>
    <p:sldId id="840" r:id="rId22"/>
    <p:sldId id="841" r:id="rId23"/>
    <p:sldId id="850" r:id="rId24"/>
    <p:sldId id="856" r:id="rId25"/>
    <p:sldId id="839" r:id="rId26"/>
    <p:sldId id="790" r:id="rId27"/>
    <p:sldId id="791" r:id="rId28"/>
    <p:sldId id="716" r:id="rId29"/>
  </p:sldIdLst>
  <p:sldSz cx="9144000" cy="6858000" type="screen4x3"/>
  <p:notesSz cx="6858000" cy="9144000"/>
  <p:defaultTextStyle>
    <a:defPPr>
      <a:defRPr lang="zh-CN"/>
    </a:defPPr>
    <a:lvl1pPr algn="l" rtl="0" fontAlgn="base">
      <a:spcBef>
        <a:spcPct val="0"/>
      </a:spcBef>
      <a:spcAft>
        <a:spcPct val="0"/>
      </a:spcAft>
      <a:defRPr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宋体" charset="-122"/>
        <a:cs typeface="+mn-cs"/>
      </a:defRPr>
    </a:lvl2pPr>
    <a:lvl3pPr marL="914400" algn="l" rtl="0" fontAlgn="base">
      <a:spcBef>
        <a:spcPct val="0"/>
      </a:spcBef>
      <a:spcAft>
        <a:spcPct val="0"/>
      </a:spcAft>
      <a:defRPr kern="1200">
        <a:solidFill>
          <a:schemeClr val="tx1"/>
        </a:solidFill>
        <a:latin typeface="Arial" charset="0"/>
        <a:ea typeface="宋体" charset="-122"/>
        <a:cs typeface="+mn-cs"/>
      </a:defRPr>
    </a:lvl3pPr>
    <a:lvl4pPr marL="1371600" algn="l" rtl="0" fontAlgn="base">
      <a:spcBef>
        <a:spcPct val="0"/>
      </a:spcBef>
      <a:spcAft>
        <a:spcPct val="0"/>
      </a:spcAft>
      <a:defRPr kern="1200">
        <a:solidFill>
          <a:schemeClr val="tx1"/>
        </a:solidFill>
        <a:latin typeface="Arial" charset="0"/>
        <a:ea typeface="宋体" charset="-122"/>
        <a:cs typeface="+mn-cs"/>
      </a:defRPr>
    </a:lvl4pPr>
    <a:lvl5pPr marL="1828800" algn="l"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clrMru>
    <a:srgbClr val="000099"/>
    <a:srgbClr val="CC3300"/>
    <a:srgbClr val="FF0000"/>
    <a:srgbClr val="0066CC"/>
    <a:srgbClr val="FFFF66"/>
    <a:srgbClr val="EAEAEA"/>
    <a:srgbClr val="3366CC"/>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6830" autoAdjust="0"/>
    <p:restoredTop sz="83880" autoAdjust="0"/>
  </p:normalViewPr>
  <p:slideViewPr>
    <p:cSldViewPr>
      <p:cViewPr>
        <p:scale>
          <a:sx n="65" d="100"/>
          <a:sy n="65" d="100"/>
        </p:scale>
        <p:origin x="-1620" y="-484"/>
      </p:cViewPr>
      <p:guideLst>
        <p:guide orient="horz" pos="2160"/>
        <p:guide pos="2880"/>
      </p:guideLst>
    </p:cSldViewPr>
  </p:slideViewPr>
  <p:outlineViewPr>
    <p:cViewPr>
      <p:scale>
        <a:sx n="33" d="100"/>
        <a:sy n="33" d="100"/>
      </p:scale>
      <p:origin x="0" y="10044"/>
    </p:cViewPr>
    <p:sldLst>
      <p:sld r:id="rId1" collapse="1"/>
    </p:sldLst>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68" d="100"/>
          <a:sy n="68" d="100"/>
        </p:scale>
        <p:origin x="-2856" y="-108"/>
      </p:cViewPr>
      <p:guideLst>
        <p:guide orient="horz" pos="2880"/>
        <p:guide pos="2160"/>
      </p:guideLst>
    </p:cSldViewPr>
  </p:notes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tableStyles" Target="tableStyles.xml"/></Relationships>
</file>

<file path=ppt/_rels/viewProps.xml.rels><?xml version="1.0" encoding="UTF-8" standalone="yes"?>
<Relationships xmlns="http://schemas.openxmlformats.org/package/2006/relationships"><Relationship Id="rId1" Type="http://schemas.openxmlformats.org/officeDocument/2006/relationships/slide" Target="slides/slid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ea typeface="宋体" pitchFamily="2" charset="-122"/>
              </a:defRPr>
            </a:lvl1pPr>
          </a:lstStyle>
          <a:p>
            <a:pPr>
              <a:defRPr/>
            </a:pPr>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ea typeface="宋体" pitchFamily="2" charset="-122"/>
              </a:defRPr>
            </a:lvl1pPr>
          </a:lstStyle>
          <a:p>
            <a:pPr>
              <a:defRPr/>
            </a:pPr>
            <a:fld id="{EC65EB90-AE42-4056-B0B4-9D6DAF6E001B}" type="datetimeFigureOut">
              <a:rPr lang="zh-CN" altLang="en-US"/>
              <a:pPr>
                <a:defRPr/>
              </a:pPr>
              <a:t>2018/7/11</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ea typeface="宋体" pitchFamily="2" charset="-122"/>
              </a:defRPr>
            </a:lvl1pPr>
          </a:lstStyle>
          <a:p>
            <a:pPr>
              <a:defRPr/>
            </a:pPr>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ea typeface="宋体" pitchFamily="2" charset="-122"/>
              </a:defRPr>
            </a:lvl1pPr>
          </a:lstStyle>
          <a:p>
            <a:pPr>
              <a:defRPr/>
            </a:pPr>
            <a:fld id="{607E964A-FC2B-474E-9469-BA4114D81A72}" type="slidenum">
              <a:rPr lang="zh-CN" altLang="en-US"/>
              <a:pPr>
                <a:defRPr/>
              </a:pPr>
              <a:t>‹#›</a:t>
            </a:fld>
            <a:endParaRPr lang="zh-CN" altLang="en-US"/>
          </a:p>
        </p:txBody>
      </p:sp>
    </p:spTree>
    <p:extLst>
      <p:ext uri="{BB962C8B-B14F-4D97-AF65-F5344CB8AC3E}">
        <p14:creationId xmlns:p14="http://schemas.microsoft.com/office/powerpoint/2010/main" xmlns="" val="1523022356"/>
      </p:ext>
    </p:extLst>
  </p:cSld>
  <p:clrMap bg1="lt1" tx1="dk1" bg2="lt2" tx2="dk2" accent1="accent1" accent2="accent2" accent3="accent3" accent4="accent4" accent5="accent5" accent6="accent6" hlink="hlink" folHlink="folHlink"/>
  <p:hf hd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218"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Arial" pitchFamily="34" charset="0"/>
                <a:ea typeface="宋体" pitchFamily="2" charset="-122"/>
              </a:defRPr>
            </a:lvl1pPr>
          </a:lstStyle>
          <a:p>
            <a:pPr>
              <a:defRPr/>
            </a:pPr>
            <a:endParaRPr lang="en-US" altLang="zh-CN"/>
          </a:p>
        </p:txBody>
      </p:sp>
      <p:sp>
        <p:nvSpPr>
          <p:cNvPr id="9219"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Arial" pitchFamily="34" charset="0"/>
                <a:ea typeface="宋体" pitchFamily="2" charset="-122"/>
              </a:defRPr>
            </a:lvl1pPr>
          </a:lstStyle>
          <a:p>
            <a:pPr>
              <a:defRPr/>
            </a:pPr>
            <a:endParaRPr lang="en-US" altLang="zh-CN"/>
          </a:p>
        </p:txBody>
      </p:sp>
      <p:sp>
        <p:nvSpPr>
          <p:cNvPr id="4915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9221"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9222"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Arial" pitchFamily="34" charset="0"/>
                <a:ea typeface="宋体" pitchFamily="2" charset="-122"/>
              </a:defRPr>
            </a:lvl1pPr>
          </a:lstStyle>
          <a:p>
            <a:pPr>
              <a:defRPr/>
            </a:pPr>
            <a:endParaRPr lang="en-US" altLang="zh-CN"/>
          </a:p>
        </p:txBody>
      </p:sp>
      <p:sp>
        <p:nvSpPr>
          <p:cNvPr id="9223"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Arial" pitchFamily="34" charset="0"/>
                <a:ea typeface="宋体" pitchFamily="2" charset="-122"/>
              </a:defRPr>
            </a:lvl1pPr>
          </a:lstStyle>
          <a:p>
            <a:pPr>
              <a:defRPr/>
            </a:pPr>
            <a:fld id="{A005BF69-F17E-4B8A-A570-6946DCBE2A89}" type="slidenum">
              <a:rPr lang="en-US" altLang="zh-CN"/>
              <a:pPr>
                <a:defRPr/>
              </a:pPr>
              <a:t>‹#›</a:t>
            </a:fld>
            <a:endParaRPr lang="en-US" altLang="zh-CN"/>
          </a:p>
        </p:txBody>
      </p:sp>
    </p:spTree>
    <p:extLst>
      <p:ext uri="{BB962C8B-B14F-4D97-AF65-F5344CB8AC3E}">
        <p14:creationId xmlns:p14="http://schemas.microsoft.com/office/powerpoint/2010/main" xmlns="" val="3721488210"/>
      </p:ext>
    </p:extLst>
  </p:cSld>
  <p:clrMap bg1="lt1" tx1="dk1" bg2="lt2" tx2="dk2" accent1="accent1" accent2="accent2" accent3="accent3" accent4="accent4" accent5="accent5" accent6="accent6" hlink="hlink" folHlink="folHlink"/>
  <p:hf hdr="0"/>
  <p:notesStyle>
    <a:lvl1pPr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zh.wikipedia.org/wiki/%E7%AC%AC%E8%B0%B7%C2%B7%E5%B8%83%E6%8B%89%E8%B5%AB"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幻灯片图像占位符 1"/>
          <p:cNvSpPr>
            <a:spLocks noGrp="1" noRot="1" noChangeAspect="1" noTextEdit="1"/>
          </p:cNvSpPr>
          <p:nvPr>
            <p:ph type="sldImg"/>
          </p:nvPr>
        </p:nvSpPr>
        <p:spPr>
          <a:ln/>
        </p:spPr>
      </p:sp>
      <p:sp>
        <p:nvSpPr>
          <p:cNvPr id="50179" name="备注占位符 2"/>
          <p:cNvSpPr>
            <a:spLocks noGrp="1"/>
          </p:cNvSpPr>
          <p:nvPr>
            <p:ph type="body" idx="1"/>
          </p:nvPr>
        </p:nvSpPr>
        <p:spPr>
          <a:noFill/>
          <a:ln/>
        </p:spPr>
        <p:txBody>
          <a:bodyPr/>
          <a:lstStyle/>
          <a:p>
            <a:r>
              <a:rPr lang="zh-CN" altLang="en-US" dirty="0" smtClean="0">
                <a:latin typeface="Arial" charset="0"/>
                <a:ea typeface="宋体" charset="-122"/>
              </a:rPr>
              <a:t>题目：大数据所面临的挑战问题 </a:t>
            </a:r>
            <a:r>
              <a:rPr lang="en-US" altLang="zh-CN" dirty="0" smtClean="0">
                <a:latin typeface="Arial" charset="0"/>
                <a:ea typeface="宋体" charset="-122"/>
              </a:rPr>
              <a:t>- </a:t>
            </a:r>
            <a:r>
              <a:rPr lang="zh-CN" altLang="en-US" dirty="0" smtClean="0">
                <a:latin typeface="Arial" charset="0"/>
                <a:ea typeface="宋体" charset="-122"/>
              </a:rPr>
              <a:t>自然</a:t>
            </a:r>
            <a:r>
              <a:rPr lang="en-US" altLang="zh-CN" dirty="0" smtClean="0">
                <a:latin typeface="Arial" charset="0"/>
                <a:ea typeface="宋体" charset="-122"/>
              </a:rPr>
              <a:t>&amp;</a:t>
            </a:r>
            <a:r>
              <a:rPr lang="zh-CN" altLang="en-US" dirty="0" smtClean="0">
                <a:latin typeface="Arial" charset="0"/>
                <a:ea typeface="宋体" charset="-122"/>
              </a:rPr>
              <a:t>科学文选</a:t>
            </a:r>
          </a:p>
          <a:p>
            <a:r>
              <a:rPr lang="zh-CN" altLang="en-US" dirty="0" smtClean="0">
                <a:latin typeface="Arial" charset="0"/>
                <a:ea typeface="宋体" charset="-122"/>
              </a:rPr>
              <a:t>摘要：主要根据</a:t>
            </a:r>
            <a:r>
              <a:rPr lang="en-US" altLang="zh-CN" dirty="0" smtClean="0">
                <a:latin typeface="Arial" charset="0"/>
                <a:ea typeface="宋体" charset="-122"/>
              </a:rPr>
              <a:t>2011</a:t>
            </a:r>
            <a:r>
              <a:rPr lang="zh-CN" altLang="en-US" dirty="0" smtClean="0">
                <a:latin typeface="Arial" charset="0"/>
                <a:ea typeface="宋体" charset="-122"/>
              </a:rPr>
              <a:t>年到</a:t>
            </a:r>
            <a:r>
              <a:rPr lang="en-US" altLang="zh-CN" dirty="0" smtClean="0">
                <a:latin typeface="Arial" charset="0"/>
                <a:ea typeface="宋体" charset="-122"/>
              </a:rPr>
              <a:t>2016</a:t>
            </a:r>
            <a:r>
              <a:rPr lang="zh-CN" altLang="en-US" dirty="0" smtClean="0">
                <a:latin typeface="Arial" charset="0"/>
                <a:ea typeface="宋体" charset="-122"/>
              </a:rPr>
              <a:t>年期间</a:t>
            </a:r>
            <a:r>
              <a:rPr lang="en-US" altLang="zh-CN" dirty="0" smtClean="0">
                <a:latin typeface="Arial" charset="0"/>
                <a:ea typeface="宋体" charset="-122"/>
              </a:rPr>
              <a:t>《</a:t>
            </a:r>
            <a:r>
              <a:rPr lang="zh-CN" altLang="en-US" dirty="0" smtClean="0">
                <a:latin typeface="Arial" charset="0"/>
                <a:ea typeface="宋体" charset="-122"/>
              </a:rPr>
              <a:t>自然</a:t>
            </a:r>
            <a:r>
              <a:rPr lang="en-US" altLang="zh-CN" dirty="0" smtClean="0">
                <a:latin typeface="Arial" charset="0"/>
                <a:ea typeface="宋体" charset="-122"/>
              </a:rPr>
              <a:t>》</a:t>
            </a:r>
            <a:r>
              <a:rPr lang="zh-CN" altLang="en-US" dirty="0" smtClean="0">
                <a:latin typeface="Arial" charset="0"/>
                <a:ea typeface="宋体" charset="-122"/>
              </a:rPr>
              <a:t>和</a:t>
            </a:r>
            <a:r>
              <a:rPr lang="en-US" altLang="zh-CN" dirty="0" smtClean="0">
                <a:latin typeface="Arial" charset="0"/>
                <a:ea typeface="宋体" charset="-122"/>
              </a:rPr>
              <a:t>《</a:t>
            </a:r>
            <a:r>
              <a:rPr lang="zh-CN" altLang="en-US" dirty="0" smtClean="0">
                <a:latin typeface="Arial" charset="0"/>
                <a:ea typeface="宋体" charset="-122"/>
              </a:rPr>
              <a:t>科学</a:t>
            </a:r>
            <a:r>
              <a:rPr lang="en-US" altLang="zh-CN" dirty="0" smtClean="0">
                <a:latin typeface="Arial" charset="0"/>
                <a:ea typeface="宋体" charset="-122"/>
              </a:rPr>
              <a:t>》</a:t>
            </a:r>
            <a:r>
              <a:rPr lang="zh-CN" altLang="en-US" dirty="0" smtClean="0">
                <a:latin typeface="Arial" charset="0"/>
                <a:ea typeface="宋体" charset="-122"/>
              </a:rPr>
              <a:t>中的论文，总结分析了大数据（以及相关的社会网络和人工智能）所面临的挑战问题，</a:t>
            </a:r>
          </a:p>
          <a:p>
            <a:r>
              <a:rPr lang="zh-CN" altLang="en-US" dirty="0" smtClean="0">
                <a:latin typeface="Arial" charset="0"/>
                <a:ea typeface="宋体" charset="-122"/>
              </a:rPr>
              <a:t>主要包括五大类问题：（</a:t>
            </a:r>
            <a:r>
              <a:rPr lang="en-US" altLang="zh-CN" dirty="0" smtClean="0">
                <a:latin typeface="Arial" charset="0"/>
                <a:ea typeface="宋体" charset="-122"/>
              </a:rPr>
              <a:t>1</a:t>
            </a:r>
            <a:r>
              <a:rPr lang="zh-CN" altLang="en-US" dirty="0" smtClean="0">
                <a:latin typeface="Arial" charset="0"/>
                <a:ea typeface="宋体" charset="-122"/>
              </a:rPr>
              <a:t>）</a:t>
            </a:r>
            <a:r>
              <a:rPr lang="en-US" altLang="zh-CN" dirty="0" smtClean="0">
                <a:latin typeface="Arial" charset="0"/>
                <a:ea typeface="宋体" charset="-122"/>
              </a:rPr>
              <a:t>Learning from Limited Data</a:t>
            </a:r>
            <a:r>
              <a:rPr lang="zh-CN" altLang="en-US" dirty="0" smtClean="0">
                <a:latin typeface="Arial" charset="0"/>
                <a:ea typeface="宋体" charset="-122"/>
              </a:rPr>
              <a:t>，（</a:t>
            </a:r>
            <a:r>
              <a:rPr lang="en-US" altLang="zh-CN" dirty="0" smtClean="0">
                <a:latin typeface="Arial" charset="0"/>
                <a:ea typeface="宋体" charset="-122"/>
              </a:rPr>
              <a:t>2</a:t>
            </a:r>
            <a:r>
              <a:rPr lang="zh-CN" altLang="en-US" dirty="0" smtClean="0">
                <a:latin typeface="Arial" charset="0"/>
                <a:ea typeface="宋体" charset="-122"/>
              </a:rPr>
              <a:t>）</a:t>
            </a:r>
            <a:r>
              <a:rPr lang="en-US" altLang="zh-CN" dirty="0" smtClean="0">
                <a:latin typeface="Arial" charset="0"/>
                <a:ea typeface="宋体" charset="-122"/>
              </a:rPr>
              <a:t>Learning from Rich Data</a:t>
            </a:r>
            <a:r>
              <a:rPr lang="zh-CN" altLang="en-US" dirty="0" smtClean="0">
                <a:latin typeface="Arial" charset="0"/>
                <a:ea typeface="宋体" charset="-122"/>
              </a:rPr>
              <a:t>，（</a:t>
            </a:r>
            <a:r>
              <a:rPr lang="en-US" altLang="zh-CN" dirty="0" smtClean="0">
                <a:latin typeface="Arial" charset="0"/>
                <a:ea typeface="宋体" charset="-122"/>
              </a:rPr>
              <a:t>3</a:t>
            </a:r>
            <a:r>
              <a:rPr lang="zh-CN" altLang="en-US" dirty="0" smtClean="0">
                <a:latin typeface="Arial" charset="0"/>
                <a:ea typeface="宋体" charset="-122"/>
              </a:rPr>
              <a:t>）</a:t>
            </a:r>
            <a:r>
              <a:rPr lang="en-US" altLang="zh-CN" dirty="0" smtClean="0">
                <a:latin typeface="Arial" charset="0"/>
                <a:ea typeface="宋体" charset="-122"/>
              </a:rPr>
              <a:t>Dealing with Noisy and Uncertain Data</a:t>
            </a:r>
            <a:r>
              <a:rPr lang="zh-CN" altLang="en-US" dirty="0" smtClean="0">
                <a:latin typeface="Arial" charset="0"/>
                <a:ea typeface="宋体" charset="-122"/>
              </a:rPr>
              <a:t>，（</a:t>
            </a:r>
            <a:r>
              <a:rPr lang="en-US" altLang="zh-CN" dirty="0" smtClean="0">
                <a:latin typeface="Arial" charset="0"/>
                <a:ea typeface="宋体" charset="-122"/>
              </a:rPr>
              <a:t>4</a:t>
            </a:r>
            <a:r>
              <a:rPr lang="zh-CN" altLang="en-US" dirty="0" smtClean="0">
                <a:latin typeface="Arial" charset="0"/>
                <a:ea typeface="宋体" charset="-122"/>
              </a:rPr>
              <a:t>）</a:t>
            </a:r>
            <a:r>
              <a:rPr lang="en-US" altLang="zh-CN" dirty="0" smtClean="0">
                <a:latin typeface="Arial" charset="0"/>
                <a:ea typeface="宋体" charset="-122"/>
              </a:rPr>
              <a:t>Dealing with Networked System Risks</a:t>
            </a:r>
            <a:r>
              <a:rPr lang="zh-CN" altLang="en-US" dirty="0" smtClean="0">
                <a:latin typeface="Arial" charset="0"/>
                <a:ea typeface="宋体" charset="-122"/>
              </a:rPr>
              <a:t>，</a:t>
            </a:r>
          </a:p>
          <a:p>
            <a:r>
              <a:rPr lang="zh-CN" altLang="en-US" dirty="0" smtClean="0">
                <a:latin typeface="Arial" charset="0"/>
                <a:ea typeface="宋体" charset="-122"/>
              </a:rPr>
              <a:t>（</a:t>
            </a:r>
            <a:r>
              <a:rPr lang="en-US" altLang="zh-CN" dirty="0" smtClean="0">
                <a:latin typeface="Arial" charset="0"/>
                <a:ea typeface="宋体" charset="-122"/>
              </a:rPr>
              <a:t>5</a:t>
            </a:r>
            <a:r>
              <a:rPr lang="zh-CN" altLang="en-US" dirty="0" smtClean="0">
                <a:latin typeface="Arial" charset="0"/>
                <a:ea typeface="宋体" charset="-122"/>
              </a:rPr>
              <a:t>）</a:t>
            </a:r>
            <a:r>
              <a:rPr lang="en-US" altLang="zh-CN" dirty="0" smtClean="0">
                <a:latin typeface="Arial" charset="0"/>
                <a:ea typeface="宋体" charset="-122"/>
              </a:rPr>
              <a:t>Dealing with Privacy</a:t>
            </a:r>
            <a:r>
              <a:rPr lang="zh-CN" altLang="en-US" dirty="0" smtClean="0">
                <a:latin typeface="Arial" charset="0"/>
                <a:ea typeface="宋体" charset="-122"/>
              </a:rPr>
              <a:t>。</a:t>
            </a:r>
          </a:p>
          <a:p>
            <a:endParaRPr lang="zh-CN" altLang="en-US" dirty="0" smtClean="0">
              <a:latin typeface="Arial" charset="0"/>
              <a:ea typeface="宋体" charset="-122"/>
            </a:endParaRPr>
          </a:p>
        </p:txBody>
      </p:sp>
      <p:sp>
        <p:nvSpPr>
          <p:cNvPr id="50180" name="日期占位符 3"/>
          <p:cNvSpPr>
            <a:spLocks noGrp="1"/>
          </p:cNvSpPr>
          <p:nvPr>
            <p:ph type="dt" sz="quarter" idx="1"/>
          </p:nvPr>
        </p:nvSpPr>
        <p:spPr>
          <a:noFill/>
        </p:spPr>
        <p:txBody>
          <a:bodyPr/>
          <a:lstStyle/>
          <a:p>
            <a:endParaRPr lang="en-US" altLang="zh-CN" smtClean="0">
              <a:latin typeface="Arial" charset="0"/>
              <a:ea typeface="宋体" charset="-122"/>
            </a:endParaRPr>
          </a:p>
        </p:txBody>
      </p:sp>
      <p:sp>
        <p:nvSpPr>
          <p:cNvPr id="50181" name="页脚占位符 4"/>
          <p:cNvSpPr>
            <a:spLocks noGrp="1"/>
          </p:cNvSpPr>
          <p:nvPr>
            <p:ph type="ftr" sz="quarter" idx="4"/>
          </p:nvPr>
        </p:nvSpPr>
        <p:spPr>
          <a:noFill/>
        </p:spPr>
        <p:txBody>
          <a:bodyPr/>
          <a:lstStyle/>
          <a:p>
            <a:endParaRPr lang="en-US" altLang="zh-CN" smtClean="0">
              <a:latin typeface="Arial" charset="0"/>
              <a:ea typeface="宋体" charset="-122"/>
            </a:endParaRPr>
          </a:p>
        </p:txBody>
      </p:sp>
      <p:sp>
        <p:nvSpPr>
          <p:cNvPr id="50182" name="灯片编号占位符 5"/>
          <p:cNvSpPr>
            <a:spLocks noGrp="1"/>
          </p:cNvSpPr>
          <p:nvPr>
            <p:ph type="sldNum" sz="quarter" idx="5"/>
          </p:nvPr>
        </p:nvSpPr>
        <p:spPr>
          <a:noFill/>
        </p:spPr>
        <p:txBody>
          <a:bodyPr/>
          <a:lstStyle/>
          <a:p>
            <a:fld id="{B2771C34-D08D-423F-AAA6-3B0E22424865}" type="slidenum">
              <a:rPr lang="en-US" altLang="zh-CN" smtClean="0">
                <a:latin typeface="Arial" charset="0"/>
                <a:ea typeface="宋体" charset="-122"/>
              </a:rPr>
              <a:pPr/>
              <a:t>1</a:t>
            </a:fld>
            <a:endParaRPr lang="en-US" altLang="zh-CN" smtClean="0">
              <a:latin typeface="Arial" charset="0"/>
              <a:ea typeface="宋体" charset="-122"/>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sz="1200" dirty="0" smtClean="0">
                <a:solidFill>
                  <a:srgbClr val="FF0000"/>
                </a:solidFill>
                <a:latin typeface="黑体" pitchFamily="49" charset="-122"/>
                <a:ea typeface="黑体" pitchFamily="49" charset="-122"/>
              </a:rPr>
              <a:t>认定了</a:t>
            </a:r>
            <a:r>
              <a:rPr lang="en-US" altLang="zh-CN" sz="1200" dirty="0" smtClean="0">
                <a:solidFill>
                  <a:srgbClr val="FF0000"/>
                </a:solidFill>
                <a:latin typeface="黑体" pitchFamily="49" charset="-122"/>
                <a:ea typeface="黑体" pitchFamily="49" charset="-122"/>
              </a:rPr>
              <a:t>13</a:t>
            </a:r>
            <a:r>
              <a:rPr lang="zh-CN" altLang="en-US" sz="1200" dirty="0" smtClean="0">
                <a:solidFill>
                  <a:srgbClr val="FF0000"/>
                </a:solidFill>
                <a:latin typeface="黑体" pitchFamily="49" charset="-122"/>
                <a:ea typeface="黑体" pitchFamily="49" charset="-122"/>
              </a:rPr>
              <a:t>个</a:t>
            </a:r>
            <a:endParaRPr lang="zh-CN" altLang="en-US" dirty="0"/>
          </a:p>
        </p:txBody>
      </p:sp>
      <p:sp>
        <p:nvSpPr>
          <p:cNvPr id="4" name="日期占位符 3"/>
          <p:cNvSpPr>
            <a:spLocks noGrp="1"/>
          </p:cNvSpPr>
          <p:nvPr>
            <p:ph type="dt" idx="10"/>
          </p:nvPr>
        </p:nvSpPr>
        <p:spPr/>
        <p:txBody>
          <a:bodyPr/>
          <a:lstStyle/>
          <a:p>
            <a:pPr>
              <a:defRPr/>
            </a:pPr>
            <a:endParaRPr lang="en-US" altLang="zh-CN"/>
          </a:p>
        </p:txBody>
      </p:sp>
      <p:sp>
        <p:nvSpPr>
          <p:cNvPr id="5" name="页脚占位符 4"/>
          <p:cNvSpPr>
            <a:spLocks noGrp="1"/>
          </p:cNvSpPr>
          <p:nvPr>
            <p:ph type="ftr" sz="quarter" idx="11"/>
          </p:nvPr>
        </p:nvSpPr>
        <p:spPr/>
        <p:txBody>
          <a:bodyPr/>
          <a:lstStyle/>
          <a:p>
            <a:pPr>
              <a:defRPr/>
            </a:pPr>
            <a:endParaRPr lang="en-US" altLang="zh-CN"/>
          </a:p>
        </p:txBody>
      </p:sp>
      <p:sp>
        <p:nvSpPr>
          <p:cNvPr id="6" name="灯片编号占位符 5"/>
          <p:cNvSpPr>
            <a:spLocks noGrp="1"/>
          </p:cNvSpPr>
          <p:nvPr>
            <p:ph type="sldNum" sz="quarter" idx="12"/>
          </p:nvPr>
        </p:nvSpPr>
        <p:spPr/>
        <p:txBody>
          <a:bodyPr/>
          <a:lstStyle/>
          <a:p>
            <a:pPr>
              <a:defRPr/>
            </a:pPr>
            <a:fld id="{A005BF69-F17E-4B8A-A570-6946DCBE2A89}" type="slidenum">
              <a:rPr lang="en-US" altLang="zh-CN" smtClean="0"/>
              <a:pPr>
                <a:defRPr/>
              </a:pPr>
              <a:t>5</a:t>
            </a:fld>
            <a:endParaRPr lang="en-US" altLang="zh-C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日期占位符 3"/>
          <p:cNvSpPr>
            <a:spLocks noGrp="1"/>
          </p:cNvSpPr>
          <p:nvPr>
            <p:ph type="dt" idx="10"/>
          </p:nvPr>
        </p:nvSpPr>
        <p:spPr/>
        <p:txBody>
          <a:bodyPr/>
          <a:lstStyle/>
          <a:p>
            <a:pPr>
              <a:defRPr/>
            </a:pPr>
            <a:endParaRPr lang="en-US" altLang="zh-CN"/>
          </a:p>
        </p:txBody>
      </p:sp>
      <p:sp>
        <p:nvSpPr>
          <p:cNvPr id="5" name="页脚占位符 4"/>
          <p:cNvSpPr>
            <a:spLocks noGrp="1"/>
          </p:cNvSpPr>
          <p:nvPr>
            <p:ph type="ftr" sz="quarter" idx="11"/>
          </p:nvPr>
        </p:nvSpPr>
        <p:spPr/>
        <p:txBody>
          <a:bodyPr/>
          <a:lstStyle/>
          <a:p>
            <a:pPr>
              <a:defRPr/>
            </a:pPr>
            <a:endParaRPr lang="en-US" altLang="zh-CN"/>
          </a:p>
        </p:txBody>
      </p:sp>
      <p:sp>
        <p:nvSpPr>
          <p:cNvPr id="6" name="灯片编号占位符 5"/>
          <p:cNvSpPr>
            <a:spLocks noGrp="1"/>
          </p:cNvSpPr>
          <p:nvPr>
            <p:ph type="sldNum" sz="quarter" idx="12"/>
          </p:nvPr>
        </p:nvSpPr>
        <p:spPr/>
        <p:txBody>
          <a:bodyPr/>
          <a:lstStyle/>
          <a:p>
            <a:pPr>
              <a:defRPr/>
            </a:pPr>
            <a:fld id="{A005BF69-F17E-4B8A-A570-6946DCBE2A89}" type="slidenum">
              <a:rPr lang="en-US" altLang="zh-CN" smtClean="0"/>
              <a:pPr>
                <a:defRPr/>
              </a:pPr>
              <a:t>9</a:t>
            </a:fld>
            <a:endParaRPr lang="en-US" alt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sz="1200" b="0" i="0" kern="1200" dirty="0" smtClean="0">
                <a:solidFill>
                  <a:schemeClr val="tx1"/>
                </a:solidFill>
                <a:latin typeface="Arial" pitchFamily="34" charset="0"/>
                <a:ea typeface="宋体" pitchFamily="2" charset="-122"/>
                <a:cs typeface="+mn-cs"/>
              </a:rPr>
              <a:t>名丹麦天文学家</a:t>
            </a:r>
            <a:r>
              <a:rPr lang="zh-CN" altLang="en-US" sz="1200" b="0" i="0" u="none" strike="noStrike" kern="1200" dirty="0" smtClean="0">
                <a:solidFill>
                  <a:schemeClr val="tx1"/>
                </a:solidFill>
                <a:latin typeface="Arial" pitchFamily="34" charset="0"/>
                <a:ea typeface="宋体" pitchFamily="2" charset="-122"/>
                <a:cs typeface="+mn-cs"/>
                <a:hlinkClick r:id="rId3" tooltip="第谷·布拉赫"/>
              </a:rPr>
              <a:t>第谷</a:t>
            </a:r>
            <a:r>
              <a:rPr lang="en-US" altLang="zh-CN" sz="1200" b="0" i="0" u="none" strike="noStrike" kern="1200" dirty="0" smtClean="0">
                <a:solidFill>
                  <a:schemeClr val="tx1"/>
                </a:solidFill>
                <a:latin typeface="Arial" pitchFamily="34" charset="0"/>
                <a:ea typeface="宋体" pitchFamily="2" charset="-122"/>
                <a:cs typeface="+mn-cs"/>
                <a:hlinkClick r:id="rId3" tooltip="第谷·布拉赫"/>
              </a:rPr>
              <a:t>·</a:t>
            </a:r>
            <a:r>
              <a:rPr lang="zh-CN" altLang="en-US" sz="1200" b="0" i="0" u="none" strike="noStrike" kern="1200" dirty="0" smtClean="0">
                <a:solidFill>
                  <a:schemeClr val="tx1"/>
                </a:solidFill>
                <a:latin typeface="Arial" pitchFamily="34" charset="0"/>
                <a:ea typeface="宋体" pitchFamily="2" charset="-122"/>
                <a:cs typeface="+mn-cs"/>
                <a:hlinkClick r:id="rId3" tooltip="第谷·布拉赫"/>
              </a:rPr>
              <a:t>布拉赫</a:t>
            </a:r>
            <a:endParaRPr lang="zh-CN" altLang="en-US" dirty="0"/>
          </a:p>
        </p:txBody>
      </p:sp>
      <p:sp>
        <p:nvSpPr>
          <p:cNvPr id="4" name="日期占位符 3"/>
          <p:cNvSpPr>
            <a:spLocks noGrp="1"/>
          </p:cNvSpPr>
          <p:nvPr>
            <p:ph type="dt" idx="10"/>
          </p:nvPr>
        </p:nvSpPr>
        <p:spPr/>
        <p:txBody>
          <a:bodyPr/>
          <a:lstStyle/>
          <a:p>
            <a:pPr>
              <a:defRPr/>
            </a:pPr>
            <a:endParaRPr lang="en-US" altLang="zh-CN"/>
          </a:p>
        </p:txBody>
      </p:sp>
      <p:sp>
        <p:nvSpPr>
          <p:cNvPr id="5" name="页脚占位符 4"/>
          <p:cNvSpPr>
            <a:spLocks noGrp="1"/>
          </p:cNvSpPr>
          <p:nvPr>
            <p:ph type="ftr" sz="quarter" idx="11"/>
          </p:nvPr>
        </p:nvSpPr>
        <p:spPr/>
        <p:txBody>
          <a:bodyPr/>
          <a:lstStyle/>
          <a:p>
            <a:pPr>
              <a:defRPr/>
            </a:pPr>
            <a:endParaRPr lang="en-US" altLang="zh-CN"/>
          </a:p>
        </p:txBody>
      </p:sp>
      <p:sp>
        <p:nvSpPr>
          <p:cNvPr id="6" name="灯片编号占位符 5"/>
          <p:cNvSpPr>
            <a:spLocks noGrp="1"/>
          </p:cNvSpPr>
          <p:nvPr>
            <p:ph type="sldNum" sz="quarter" idx="12"/>
          </p:nvPr>
        </p:nvSpPr>
        <p:spPr/>
        <p:txBody>
          <a:bodyPr/>
          <a:lstStyle/>
          <a:p>
            <a:pPr>
              <a:defRPr/>
            </a:pPr>
            <a:fld id="{A005BF69-F17E-4B8A-A570-6946DCBE2A89}" type="slidenum">
              <a:rPr lang="en-US" altLang="zh-CN" smtClean="0"/>
              <a:pPr>
                <a:defRPr/>
              </a:pPr>
              <a:t>23</a:t>
            </a:fld>
            <a:endParaRPr lang="en-US" altLang="zh-C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fontScale="77500" lnSpcReduction="20000"/>
          </a:bodyPr>
          <a:lstStyle/>
          <a:p>
            <a:r>
              <a:rPr lang="en-US" altLang="zh-CN" sz="1200" kern="1200" baseline="0" dirty="0" smtClean="0">
                <a:solidFill>
                  <a:schemeClr val="tx1"/>
                </a:solidFill>
                <a:latin typeface="Arial" pitchFamily="34" charset="0"/>
                <a:ea typeface="宋体" pitchFamily="2" charset="-122"/>
                <a:cs typeface="+mn-cs"/>
              </a:rPr>
              <a:t>Traditional statistical problems could be</a:t>
            </a:r>
          </a:p>
          <a:p>
            <a:r>
              <a:rPr lang="en-US" altLang="zh-CN" sz="1200" kern="1200" baseline="0" dirty="0" smtClean="0">
                <a:solidFill>
                  <a:schemeClr val="tx1"/>
                </a:solidFill>
                <a:latin typeface="Arial" pitchFamily="34" charset="0"/>
                <a:ea typeface="宋体" pitchFamily="2" charset="-122"/>
                <a:cs typeface="+mn-cs"/>
              </a:rPr>
              <a:t>termed “large </a:t>
            </a:r>
            <a:r>
              <a:rPr lang="en-US" altLang="zh-CN" sz="1200" i="1" kern="1200" baseline="0" dirty="0" smtClean="0">
                <a:solidFill>
                  <a:schemeClr val="tx1"/>
                </a:solidFill>
                <a:latin typeface="Arial" pitchFamily="34" charset="0"/>
                <a:ea typeface="宋体" pitchFamily="2" charset="-122"/>
                <a:cs typeface="+mn-cs"/>
              </a:rPr>
              <a:t>n, small p”: There were many</a:t>
            </a:r>
          </a:p>
          <a:p>
            <a:r>
              <a:rPr lang="en-US" altLang="zh-CN" sz="1200" kern="1200" baseline="0" dirty="0" smtClean="0">
                <a:solidFill>
                  <a:schemeClr val="tx1"/>
                </a:solidFill>
                <a:latin typeface="Arial" pitchFamily="34" charset="0"/>
                <a:ea typeface="宋体" pitchFamily="2" charset="-122"/>
                <a:cs typeface="+mn-cs"/>
              </a:rPr>
              <a:t>observations (</a:t>
            </a:r>
            <a:r>
              <a:rPr lang="en-US" altLang="zh-CN" sz="1200" i="1" kern="1200" baseline="0" dirty="0" smtClean="0">
                <a:solidFill>
                  <a:schemeClr val="tx1"/>
                </a:solidFill>
                <a:latin typeface="Arial" pitchFamily="34" charset="0"/>
                <a:ea typeface="宋体" pitchFamily="2" charset="-122"/>
                <a:cs typeface="+mn-cs"/>
              </a:rPr>
              <a:t>n), such as participants in a</a:t>
            </a:r>
          </a:p>
          <a:p>
            <a:r>
              <a:rPr lang="en-US" altLang="zh-CN" sz="1200" kern="1200" baseline="0" dirty="0" smtClean="0">
                <a:solidFill>
                  <a:schemeClr val="tx1"/>
                </a:solidFill>
                <a:latin typeface="Arial" pitchFamily="34" charset="0"/>
                <a:ea typeface="宋体" pitchFamily="2" charset="-122"/>
                <a:cs typeface="+mn-cs"/>
              </a:rPr>
              <a:t>clinical trial, but few parameters were measured</a:t>
            </a:r>
          </a:p>
          <a:p>
            <a:r>
              <a:rPr lang="en-US" altLang="zh-CN" sz="1200" kern="1200" baseline="0" dirty="0" smtClean="0">
                <a:solidFill>
                  <a:schemeClr val="tx1"/>
                </a:solidFill>
                <a:latin typeface="Arial" pitchFamily="34" charset="0"/>
                <a:ea typeface="宋体" pitchFamily="2" charset="-122"/>
                <a:cs typeface="+mn-cs"/>
              </a:rPr>
              <a:t>(</a:t>
            </a:r>
            <a:r>
              <a:rPr lang="en-US" altLang="zh-CN" sz="1200" i="1" kern="1200" baseline="0" dirty="0" smtClean="0">
                <a:solidFill>
                  <a:schemeClr val="tx1"/>
                </a:solidFill>
                <a:latin typeface="Arial" pitchFamily="34" charset="0"/>
                <a:ea typeface="宋体" pitchFamily="2" charset="-122"/>
                <a:cs typeface="+mn-cs"/>
              </a:rPr>
              <a:t>p), and just a handful of hypotheses</a:t>
            </a:r>
          </a:p>
          <a:p>
            <a:r>
              <a:rPr lang="en-US" altLang="zh-CN" sz="1200" kern="1200" baseline="0" dirty="0" smtClean="0">
                <a:solidFill>
                  <a:schemeClr val="tx1"/>
                </a:solidFill>
                <a:latin typeface="Arial" pitchFamily="34" charset="0"/>
                <a:ea typeface="宋体" pitchFamily="2" charset="-122"/>
                <a:cs typeface="+mn-cs"/>
              </a:rPr>
              <a:t>tested.</a:t>
            </a:r>
          </a:p>
          <a:p>
            <a:endParaRPr lang="zh-CN" altLang="en-US" dirty="0"/>
          </a:p>
        </p:txBody>
      </p:sp>
      <p:sp>
        <p:nvSpPr>
          <p:cNvPr id="4" name="日期占位符 3"/>
          <p:cNvSpPr>
            <a:spLocks noGrp="1"/>
          </p:cNvSpPr>
          <p:nvPr>
            <p:ph type="dt" idx="10"/>
          </p:nvPr>
        </p:nvSpPr>
        <p:spPr/>
        <p:txBody>
          <a:bodyPr/>
          <a:lstStyle/>
          <a:p>
            <a:pPr>
              <a:defRPr/>
            </a:pPr>
            <a:endParaRPr lang="en-US" altLang="zh-CN"/>
          </a:p>
        </p:txBody>
      </p:sp>
      <p:sp>
        <p:nvSpPr>
          <p:cNvPr id="5" name="页脚占位符 4"/>
          <p:cNvSpPr>
            <a:spLocks noGrp="1"/>
          </p:cNvSpPr>
          <p:nvPr>
            <p:ph type="ftr" sz="quarter" idx="11"/>
          </p:nvPr>
        </p:nvSpPr>
        <p:spPr/>
        <p:txBody>
          <a:bodyPr/>
          <a:lstStyle/>
          <a:p>
            <a:pPr>
              <a:defRPr/>
            </a:pPr>
            <a:endParaRPr lang="en-US" altLang="zh-CN"/>
          </a:p>
        </p:txBody>
      </p:sp>
      <p:sp>
        <p:nvSpPr>
          <p:cNvPr id="6" name="灯片编号占位符 5"/>
          <p:cNvSpPr>
            <a:spLocks noGrp="1"/>
          </p:cNvSpPr>
          <p:nvPr>
            <p:ph type="sldNum" sz="quarter" idx="12"/>
          </p:nvPr>
        </p:nvSpPr>
        <p:spPr/>
        <p:txBody>
          <a:bodyPr/>
          <a:lstStyle/>
          <a:p>
            <a:pPr>
              <a:defRPr/>
            </a:pPr>
            <a:fld id="{A005BF69-F17E-4B8A-A570-6946DCBE2A89}" type="slidenum">
              <a:rPr lang="en-US" altLang="zh-CN" smtClean="0"/>
              <a:pPr>
                <a:defRPr/>
              </a:pPr>
              <a:t>26</a:t>
            </a:fld>
            <a:endParaRPr lang="en-US" altLang="zh-C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fontScale="77500" lnSpcReduction="20000"/>
          </a:bodyPr>
          <a:lstStyle/>
          <a:p>
            <a:r>
              <a:rPr lang="en-US" altLang="zh-CN" sz="1200" kern="1200" baseline="0" dirty="0" smtClean="0">
                <a:solidFill>
                  <a:schemeClr val="tx1"/>
                </a:solidFill>
                <a:latin typeface="Arial" pitchFamily="34" charset="0"/>
                <a:ea typeface="宋体" pitchFamily="2" charset="-122"/>
                <a:cs typeface="+mn-cs"/>
              </a:rPr>
              <a:t>Traditional statistical problems could be</a:t>
            </a:r>
          </a:p>
          <a:p>
            <a:r>
              <a:rPr lang="en-US" altLang="zh-CN" sz="1200" kern="1200" baseline="0" dirty="0" smtClean="0">
                <a:solidFill>
                  <a:schemeClr val="tx1"/>
                </a:solidFill>
                <a:latin typeface="Arial" pitchFamily="34" charset="0"/>
                <a:ea typeface="宋体" pitchFamily="2" charset="-122"/>
                <a:cs typeface="+mn-cs"/>
              </a:rPr>
              <a:t>termed “large </a:t>
            </a:r>
            <a:r>
              <a:rPr lang="en-US" altLang="zh-CN" sz="1200" i="1" kern="1200" baseline="0" dirty="0" smtClean="0">
                <a:solidFill>
                  <a:schemeClr val="tx1"/>
                </a:solidFill>
                <a:latin typeface="Arial" pitchFamily="34" charset="0"/>
                <a:ea typeface="宋体" pitchFamily="2" charset="-122"/>
                <a:cs typeface="+mn-cs"/>
              </a:rPr>
              <a:t>n, small p”: There were many</a:t>
            </a:r>
          </a:p>
          <a:p>
            <a:r>
              <a:rPr lang="en-US" altLang="zh-CN" sz="1200" kern="1200" baseline="0" dirty="0" smtClean="0">
                <a:solidFill>
                  <a:schemeClr val="tx1"/>
                </a:solidFill>
                <a:latin typeface="Arial" pitchFamily="34" charset="0"/>
                <a:ea typeface="宋体" pitchFamily="2" charset="-122"/>
                <a:cs typeface="+mn-cs"/>
              </a:rPr>
              <a:t>observations (</a:t>
            </a:r>
            <a:r>
              <a:rPr lang="en-US" altLang="zh-CN" sz="1200" i="1" kern="1200" baseline="0" dirty="0" smtClean="0">
                <a:solidFill>
                  <a:schemeClr val="tx1"/>
                </a:solidFill>
                <a:latin typeface="Arial" pitchFamily="34" charset="0"/>
                <a:ea typeface="宋体" pitchFamily="2" charset="-122"/>
                <a:cs typeface="+mn-cs"/>
              </a:rPr>
              <a:t>n), such as participants in a</a:t>
            </a:r>
          </a:p>
          <a:p>
            <a:r>
              <a:rPr lang="en-US" altLang="zh-CN" sz="1200" kern="1200" baseline="0" dirty="0" smtClean="0">
                <a:solidFill>
                  <a:schemeClr val="tx1"/>
                </a:solidFill>
                <a:latin typeface="Arial" pitchFamily="34" charset="0"/>
                <a:ea typeface="宋体" pitchFamily="2" charset="-122"/>
                <a:cs typeface="+mn-cs"/>
              </a:rPr>
              <a:t>clinical trial, but few parameters were measured</a:t>
            </a:r>
          </a:p>
          <a:p>
            <a:r>
              <a:rPr lang="en-US" altLang="zh-CN" sz="1200" kern="1200" baseline="0" dirty="0" smtClean="0">
                <a:solidFill>
                  <a:schemeClr val="tx1"/>
                </a:solidFill>
                <a:latin typeface="Arial" pitchFamily="34" charset="0"/>
                <a:ea typeface="宋体" pitchFamily="2" charset="-122"/>
                <a:cs typeface="+mn-cs"/>
              </a:rPr>
              <a:t>(</a:t>
            </a:r>
            <a:r>
              <a:rPr lang="en-US" altLang="zh-CN" sz="1200" i="1" kern="1200" baseline="0" dirty="0" smtClean="0">
                <a:solidFill>
                  <a:schemeClr val="tx1"/>
                </a:solidFill>
                <a:latin typeface="Arial" pitchFamily="34" charset="0"/>
                <a:ea typeface="宋体" pitchFamily="2" charset="-122"/>
                <a:cs typeface="+mn-cs"/>
              </a:rPr>
              <a:t>p), and just a handful of hypotheses</a:t>
            </a:r>
          </a:p>
          <a:p>
            <a:r>
              <a:rPr lang="en-US" altLang="zh-CN" sz="1200" kern="1200" baseline="0" dirty="0" smtClean="0">
                <a:solidFill>
                  <a:schemeClr val="tx1"/>
                </a:solidFill>
                <a:latin typeface="Arial" pitchFamily="34" charset="0"/>
                <a:ea typeface="宋体" pitchFamily="2" charset="-122"/>
                <a:cs typeface="+mn-cs"/>
              </a:rPr>
              <a:t>tested.</a:t>
            </a:r>
          </a:p>
          <a:p>
            <a:endParaRPr lang="zh-CN" altLang="en-US" dirty="0"/>
          </a:p>
        </p:txBody>
      </p:sp>
      <p:sp>
        <p:nvSpPr>
          <p:cNvPr id="4" name="日期占位符 3"/>
          <p:cNvSpPr>
            <a:spLocks noGrp="1"/>
          </p:cNvSpPr>
          <p:nvPr>
            <p:ph type="dt" idx="10"/>
          </p:nvPr>
        </p:nvSpPr>
        <p:spPr/>
        <p:txBody>
          <a:bodyPr/>
          <a:lstStyle/>
          <a:p>
            <a:pPr>
              <a:defRPr/>
            </a:pPr>
            <a:endParaRPr lang="en-US" altLang="zh-CN"/>
          </a:p>
        </p:txBody>
      </p:sp>
      <p:sp>
        <p:nvSpPr>
          <p:cNvPr id="5" name="页脚占位符 4"/>
          <p:cNvSpPr>
            <a:spLocks noGrp="1"/>
          </p:cNvSpPr>
          <p:nvPr>
            <p:ph type="ftr" sz="quarter" idx="11"/>
          </p:nvPr>
        </p:nvSpPr>
        <p:spPr/>
        <p:txBody>
          <a:bodyPr/>
          <a:lstStyle/>
          <a:p>
            <a:pPr>
              <a:defRPr/>
            </a:pPr>
            <a:endParaRPr lang="en-US" altLang="zh-CN"/>
          </a:p>
        </p:txBody>
      </p:sp>
      <p:sp>
        <p:nvSpPr>
          <p:cNvPr id="6" name="灯片编号占位符 5"/>
          <p:cNvSpPr>
            <a:spLocks noGrp="1"/>
          </p:cNvSpPr>
          <p:nvPr>
            <p:ph type="sldNum" sz="quarter" idx="12"/>
          </p:nvPr>
        </p:nvSpPr>
        <p:spPr/>
        <p:txBody>
          <a:bodyPr/>
          <a:lstStyle/>
          <a:p>
            <a:pPr>
              <a:defRPr/>
            </a:pPr>
            <a:fld id="{A005BF69-F17E-4B8A-A570-6946DCBE2A89}" type="slidenum">
              <a:rPr lang="en-US" altLang="zh-CN" smtClean="0"/>
              <a:pPr>
                <a:defRPr/>
              </a:pPr>
              <a:t>27</a:t>
            </a:fld>
            <a:endParaRPr lang="en-US" altLang="zh-C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a:prstGeom prst="rect">
            <a:avLst/>
          </a:prstGeo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灯片编号占位符 3"/>
          <p:cNvSpPr>
            <a:spLocks noGrp="1"/>
          </p:cNvSpPr>
          <p:nvPr>
            <p:ph type="sldNum" sz="quarter" idx="10"/>
          </p:nvPr>
        </p:nvSpPr>
        <p:spPr/>
        <p:txBody>
          <a:bodyPr/>
          <a:lstStyle>
            <a:lvl1pPr>
              <a:defRPr/>
            </a:lvl1pPr>
          </a:lstStyle>
          <a:p>
            <a:pPr>
              <a:defRPr/>
            </a:pPr>
            <a:fld id="{2A397F5B-A7A0-455E-AFEC-08D381AFF3ED}" type="slidenum">
              <a:rPr lang="zh-CN" altLang="en-US"/>
              <a:pPr>
                <a:defRPr/>
              </a:pPr>
              <a:t>‹#›</a:t>
            </a:fld>
            <a:fld id="{23F7DC37-F9EB-4ABE-BCCC-12D9E07B9D4B}" type="slidenum">
              <a:rPr lang="zh-CN" altLang="en-US"/>
              <a:pPr>
                <a:defRPr/>
              </a:pPr>
              <a:t>‹#›</a:t>
            </a:fld>
            <a:endParaRPr lang="zh-CN" altLang="en-US" dirty="0"/>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1600200"/>
            <a:ext cx="8229600" cy="4525963"/>
          </a:xfrm>
          <a:prstGeom prst="rect">
            <a:avLst/>
          </a:prstGeo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a:prstGeom prst="rect">
            <a:avLst/>
          </a:prstGeo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a:prstGeom prst="rect">
            <a:avLst/>
          </a:prstGeo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457200" y="274638"/>
            <a:ext cx="8229600" cy="5851525"/>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cxnSp>
        <p:nvCxnSpPr>
          <p:cNvPr id="4" name="直接连接符 3"/>
          <p:cNvCxnSpPr/>
          <p:nvPr userDrawn="1"/>
        </p:nvCxnSpPr>
        <p:spPr>
          <a:xfrm>
            <a:off x="428625" y="857250"/>
            <a:ext cx="8215313" cy="1588"/>
          </a:xfrm>
          <a:prstGeom prst="line">
            <a:avLst/>
          </a:prstGeom>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nvPr>
        </p:nvSpPr>
        <p:spPr>
          <a:xfrm>
            <a:off x="285720" y="71414"/>
            <a:ext cx="8358246" cy="796908"/>
          </a:xfrm>
          <a:prstGeom prst="rect">
            <a:avLst/>
          </a:prstGeom>
        </p:spPr>
        <p:txBody>
          <a:bodyPr/>
          <a:lstStyle>
            <a:lvl1pPr algn="l">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285720" y="1000108"/>
            <a:ext cx="8501122" cy="5429288"/>
          </a:xfrm>
          <a:prstGeom prst="rect">
            <a:avLst/>
          </a:prstGeom>
        </p:spPr>
        <p:txBody>
          <a:bodyPr/>
          <a:lstStyle>
            <a:lvl1pPr>
              <a:defRPr baseline="0">
                <a:latin typeface="Arial Unicode MS" pitchFamily="34" charset="-122"/>
              </a:defRPr>
            </a:lvl1pPr>
            <a:lvl2pPr>
              <a:defRPr sz="2400" baseline="0">
                <a:latin typeface="Arial Unicode MS" pitchFamily="34" charset="-122"/>
              </a:defRPr>
            </a:lvl2pPr>
            <a:lvl3pPr>
              <a:buFont typeface="Wingdings" pitchFamily="2" charset="2"/>
              <a:buChar char="ü"/>
              <a:defRPr sz="1600" baseline="0">
                <a:latin typeface="Arial Unicode MS" pitchFamily="34" charset="-122"/>
              </a:defRPr>
            </a:lvl3pPr>
            <a:lvl4pPr>
              <a:defRPr baseline="0">
                <a:latin typeface="Arial Unicode MS" pitchFamily="34" charset="-122"/>
              </a:defRPr>
            </a:lvl4pPr>
            <a:lvl5pPr>
              <a:defRPr baseline="0">
                <a:latin typeface="Arial Unicode MS" pitchFamily="34" charset="-122"/>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5" name="灯片编号占位符 4"/>
          <p:cNvSpPr>
            <a:spLocks noGrp="1"/>
          </p:cNvSpPr>
          <p:nvPr>
            <p:ph type="sldNum" sz="quarter" idx="10"/>
          </p:nvPr>
        </p:nvSpPr>
        <p:spPr>
          <a:xfrm>
            <a:off x="6929438" y="6492875"/>
            <a:ext cx="2133600" cy="365125"/>
          </a:xfrm>
        </p:spPr>
        <p:txBody>
          <a:bodyPr/>
          <a:lstStyle>
            <a:lvl1pPr>
              <a:defRPr/>
            </a:lvl1pPr>
          </a:lstStyle>
          <a:p>
            <a:pPr>
              <a:defRPr/>
            </a:pPr>
            <a:fld id="{3AD224E6-15A8-4E74-8987-281A30D56C8B}" type="slidenum">
              <a:rPr lang="zh-CN" altLang="en-US"/>
              <a:pPr>
                <a:defRPr/>
              </a:pPr>
              <a:t>‹#›</a:t>
            </a:fld>
            <a:endParaRPr lang="zh-CN"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a:prstGeom prst="rect">
            <a:avLst/>
          </a:prstGeo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a:prstGeom prst="rect">
            <a:avLst/>
          </a:prstGeo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灯片编号占位符 2"/>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defRPr/>
            </a:pPr>
            <a:fld id="{93A14C4F-C11C-4266-926C-EC342BB6FCA4}" type="slidenum">
              <a:rPr lang="zh-CN" altLang="en-US"/>
              <a:pPr>
                <a:defRPr/>
              </a:pPr>
              <a:t>‹#›</a:t>
            </a:fld>
            <a:endParaRPr lang="zh-CN" altLang="en-US" dirty="0"/>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endParaRPr lang="zh-CN" altLang="en-US"/>
          </a:p>
        </p:txBody>
      </p:sp>
      <p:sp>
        <p:nvSpPr>
          <p:cNvPr id="2053" name="标题占位符 8"/>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2054" name="文本占位符 9"/>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11" name="日期占位符 10"/>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defRPr/>
            </a:pPr>
            <a:endParaRPr lang="zh-CN" altLang="en-US"/>
          </a:p>
        </p:txBody>
      </p:sp>
      <p:pic>
        <p:nvPicPr>
          <p:cNvPr id="8" name="图片 7" descr="Logo_Small.jpg"/>
          <p:cNvPicPr>
            <a:picLocks noChangeAspect="1"/>
          </p:cNvPicPr>
          <p:nvPr/>
        </p:nvPicPr>
        <p:blipFill>
          <a:blip r:embed="rId14" cstate="print"/>
          <a:stretch>
            <a:fillRect/>
          </a:stretch>
        </p:blipFill>
        <p:spPr>
          <a:xfrm>
            <a:off x="8732170" y="35551"/>
            <a:ext cx="376334" cy="297105"/>
          </a:xfrm>
          <a:prstGeom prst="rect">
            <a:avLst/>
          </a:prstGeom>
        </p:spPr>
      </p:pic>
    </p:spTree>
  </p:cSld>
  <p:clrMap bg1="lt1" tx1="dk1" bg2="lt2" tx2="dk2" accent1="accent1" accent2="accent2" accent3="accent3" accent4="accent4" accent5="accent5" accent6="accent6" hlink="hlink" folHlink="folHlink"/>
  <p:sldLayoutIdLst>
    <p:sldLayoutId id="2147484098" r:id="rId1"/>
    <p:sldLayoutId id="2147484099" r:id="rId2"/>
    <p:sldLayoutId id="2147484100" r:id="rId3"/>
    <p:sldLayoutId id="2147484101" r:id="rId4"/>
    <p:sldLayoutId id="2147484102" r:id="rId5"/>
    <p:sldLayoutId id="2147484103" r:id="rId6"/>
    <p:sldLayoutId id="2147484104" r:id="rId7"/>
    <p:sldLayoutId id="2147484105" r:id="rId8"/>
    <p:sldLayoutId id="2147484106" r:id="rId9"/>
    <p:sldLayoutId id="2147484107" r:id="rId10"/>
    <p:sldLayoutId id="2147484108" r:id="rId11"/>
    <p:sldLayoutId id="2147484109" r:id="rId12"/>
  </p:sldLayoutIdLst>
  <p:timing>
    <p:tnLst>
      <p:par>
        <p:cTn id="1" dur="indefinite" restart="never" nodeType="tmRoot"/>
      </p:par>
    </p:tnLst>
  </p:timing>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ea typeface="黑体" pitchFamily="2" charset="-122"/>
        </a:defRPr>
      </a:lvl2pPr>
      <a:lvl3pPr algn="ctr" rtl="0" eaLnBrk="0" fontAlgn="base" hangingPunct="0">
        <a:spcBef>
          <a:spcPct val="0"/>
        </a:spcBef>
        <a:spcAft>
          <a:spcPct val="0"/>
        </a:spcAft>
        <a:defRPr sz="4400">
          <a:solidFill>
            <a:schemeClr val="tx2"/>
          </a:solidFill>
          <a:latin typeface="Arial" pitchFamily="34" charset="0"/>
          <a:ea typeface="黑体" pitchFamily="2" charset="-122"/>
        </a:defRPr>
      </a:lvl3pPr>
      <a:lvl4pPr algn="ctr" rtl="0" eaLnBrk="0" fontAlgn="base" hangingPunct="0">
        <a:spcBef>
          <a:spcPct val="0"/>
        </a:spcBef>
        <a:spcAft>
          <a:spcPct val="0"/>
        </a:spcAft>
        <a:defRPr sz="4400">
          <a:solidFill>
            <a:schemeClr val="tx2"/>
          </a:solidFill>
          <a:latin typeface="Arial" pitchFamily="34" charset="0"/>
          <a:ea typeface="黑体" pitchFamily="2" charset="-122"/>
        </a:defRPr>
      </a:lvl4pPr>
      <a:lvl5pPr algn="ctr" rtl="0" eaLnBrk="0" fontAlgn="base" hangingPunct="0">
        <a:spcBef>
          <a:spcPct val="0"/>
        </a:spcBef>
        <a:spcAft>
          <a:spcPct val="0"/>
        </a:spcAft>
        <a:defRPr sz="4400">
          <a:solidFill>
            <a:schemeClr val="tx2"/>
          </a:solidFill>
          <a:latin typeface="Arial" pitchFamily="34" charset="0"/>
          <a:ea typeface="黑体" pitchFamily="2" charset="-122"/>
        </a:defRPr>
      </a:lvl5pPr>
      <a:lvl6pPr marL="457200" algn="ctr" rtl="0" fontAlgn="base">
        <a:spcBef>
          <a:spcPct val="0"/>
        </a:spcBef>
        <a:spcAft>
          <a:spcPct val="0"/>
        </a:spcAft>
        <a:defRPr sz="4400">
          <a:solidFill>
            <a:schemeClr val="tx2"/>
          </a:solidFill>
          <a:latin typeface="Arial" pitchFamily="34" charset="0"/>
          <a:ea typeface="宋体" pitchFamily="2" charset="-122"/>
        </a:defRPr>
      </a:lvl6pPr>
      <a:lvl7pPr marL="914400" algn="ctr" rtl="0" fontAlgn="base">
        <a:spcBef>
          <a:spcPct val="0"/>
        </a:spcBef>
        <a:spcAft>
          <a:spcPct val="0"/>
        </a:spcAft>
        <a:defRPr sz="4400">
          <a:solidFill>
            <a:schemeClr val="tx2"/>
          </a:solidFill>
          <a:latin typeface="Arial" pitchFamily="34" charset="0"/>
          <a:ea typeface="宋体" pitchFamily="2" charset="-122"/>
        </a:defRPr>
      </a:lvl7pPr>
      <a:lvl8pPr marL="1371600" algn="ctr" rtl="0" fontAlgn="base">
        <a:spcBef>
          <a:spcPct val="0"/>
        </a:spcBef>
        <a:spcAft>
          <a:spcPct val="0"/>
        </a:spcAft>
        <a:defRPr sz="4400">
          <a:solidFill>
            <a:schemeClr val="tx2"/>
          </a:solidFill>
          <a:latin typeface="Arial" pitchFamily="34" charset="0"/>
          <a:ea typeface="宋体" pitchFamily="2" charset="-122"/>
        </a:defRPr>
      </a:lvl8pPr>
      <a:lvl9pPr marL="1828800" algn="ctr" rtl="0" fontAlgn="base">
        <a:spcBef>
          <a:spcPct val="0"/>
        </a:spcBef>
        <a:spcAft>
          <a:spcPct val="0"/>
        </a:spcAft>
        <a:defRPr sz="4400">
          <a:solidFill>
            <a:schemeClr val="tx2"/>
          </a:solidFill>
          <a:latin typeface="Arial" pitchFamily="34" charset="0"/>
          <a:ea typeface="宋体"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2.jpeg"/><Relationship Id="rId5" Type="http://schemas.openxmlformats.org/officeDocument/2006/relationships/image" Target="../media/image21.jpeg"/><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2.xml"/><Relationship Id="rId1" Type="http://schemas.openxmlformats.org/officeDocument/2006/relationships/video" Target="file:///C:\Research\homepage\talks\2018-&#28246;&#21335;&#38271;&#27801;\IBM%20Watson%20-%20Final%20Jeopardy!.mp4"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mailto:mashuai@buaa.edu.cn" TargetMode="External"/><Relationship Id="rId2" Type="http://schemas.openxmlformats.org/officeDocument/2006/relationships/hyperlink" Target="http://mashuai.buaa.edu.cn/" TargetMode="External"/><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2.xml"/><Relationship Id="rId1" Type="http://schemas.openxmlformats.org/officeDocument/2006/relationships/video" Target="file:///C:\Research\homepage\talks\2018-&#28246;&#21335;&#38271;&#27801;\142273959.mp4" TargetMode="External"/></Relationships>
</file>

<file path=ppt/slides/_rels/slide2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mailto:mashuai@buaa.edu.cn" TargetMode="External"/><Relationship Id="rId2" Type="http://schemas.openxmlformats.org/officeDocument/2006/relationships/hyperlink" Target="http://mashuai.buaa.edu.cn/" TargetMode="External"/><Relationship Id="rId1" Type="http://schemas.openxmlformats.org/officeDocument/2006/relationships/slideLayout" Target="../slideLayouts/slideLayout7.xml"/><Relationship Id="rId4" Type="http://schemas.openxmlformats.org/officeDocument/2006/relationships/image" Target="../media/image5.jpe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14"/>
          <p:cNvSpPr>
            <a:spLocks noChangeArrowheads="1"/>
          </p:cNvSpPr>
          <p:nvPr/>
        </p:nvSpPr>
        <p:spPr bwMode="auto">
          <a:xfrm>
            <a:off x="539552" y="4786313"/>
            <a:ext cx="8352928" cy="1785937"/>
          </a:xfrm>
          <a:prstGeom prst="rect">
            <a:avLst/>
          </a:prstGeom>
          <a:noFill/>
          <a:ln w="9525">
            <a:noFill/>
            <a:miter lim="800000"/>
            <a:headEnd/>
            <a:tailEnd/>
          </a:ln>
        </p:spPr>
        <p:txBody>
          <a:bodyPr/>
          <a:lstStyle/>
          <a:p>
            <a:pPr marL="342900" indent="-342900" algn="ctr">
              <a:spcBef>
                <a:spcPct val="20000"/>
              </a:spcBef>
            </a:pPr>
            <a:endParaRPr lang="en-US" altLang="zh-CN" sz="2800" b="1" dirty="0" smtClean="0">
              <a:solidFill>
                <a:srgbClr val="0000FF"/>
              </a:solidFill>
              <a:ea typeface="楷体_GB2312" pitchFamily="49" charset="-122"/>
            </a:endParaRPr>
          </a:p>
        </p:txBody>
      </p:sp>
      <p:sp>
        <p:nvSpPr>
          <p:cNvPr id="15363" name="Rectangle 15"/>
          <p:cNvSpPr>
            <a:spLocks noRot="1" noChangeArrowheads="1"/>
          </p:cNvSpPr>
          <p:nvPr/>
        </p:nvSpPr>
        <p:spPr bwMode="auto">
          <a:xfrm>
            <a:off x="107504" y="214313"/>
            <a:ext cx="8964488" cy="2381250"/>
          </a:xfrm>
          <a:prstGeom prst="rect">
            <a:avLst/>
          </a:prstGeom>
          <a:noFill/>
          <a:ln w="9525">
            <a:noFill/>
            <a:miter lim="800000"/>
            <a:headEnd/>
            <a:tailEnd/>
          </a:ln>
        </p:spPr>
        <p:txBody>
          <a:bodyPr lIns="0" rIns="0" anchor="ctr"/>
          <a:lstStyle/>
          <a:p>
            <a:pPr algn="ctr">
              <a:lnSpc>
                <a:spcPct val="140000"/>
              </a:lnSpc>
            </a:pPr>
            <a:r>
              <a:rPr lang="zh-CN" altLang="en-US" sz="4800" b="1" dirty="0" smtClean="0">
                <a:solidFill>
                  <a:srgbClr val="000099"/>
                </a:solidFill>
                <a:latin typeface="+mn-ea"/>
                <a:ea typeface="+mn-ea"/>
              </a:rPr>
              <a:t>浅谈大数据</a:t>
            </a:r>
            <a:endParaRPr lang="en-US" altLang="zh-CN" sz="4800" b="1" dirty="0" smtClean="0">
              <a:solidFill>
                <a:srgbClr val="000099"/>
              </a:solidFill>
              <a:latin typeface="+mn-ea"/>
              <a:ea typeface="+mn-ea"/>
            </a:endParaRPr>
          </a:p>
        </p:txBody>
      </p:sp>
      <p:pic>
        <p:nvPicPr>
          <p:cNvPr id="15364" name="Picture 23" descr="20100914173821095744"/>
          <p:cNvPicPr>
            <a:picLocks noChangeAspect="1" noChangeArrowheads="1"/>
          </p:cNvPicPr>
          <p:nvPr/>
        </p:nvPicPr>
        <p:blipFill>
          <a:blip r:embed="rId3" cstate="print"/>
          <a:srcRect/>
          <a:stretch>
            <a:fillRect/>
          </a:stretch>
        </p:blipFill>
        <p:spPr bwMode="auto">
          <a:xfrm>
            <a:off x="0" y="2714625"/>
            <a:ext cx="9144000" cy="1676400"/>
          </a:xfrm>
          <a:prstGeom prst="rect">
            <a:avLst/>
          </a:prstGeom>
          <a:noFill/>
          <a:ln w="9525">
            <a:noFill/>
            <a:miter lim="800000"/>
            <a:headEnd/>
            <a:tailEnd/>
          </a:ln>
        </p:spPr>
      </p:pic>
      <p:sp>
        <p:nvSpPr>
          <p:cNvPr id="6" name="Rectangle 3"/>
          <p:cNvSpPr txBox="1">
            <a:spLocks noChangeArrowheads="1"/>
          </p:cNvSpPr>
          <p:nvPr/>
        </p:nvSpPr>
        <p:spPr bwMode="auto">
          <a:xfrm>
            <a:off x="1331640" y="4509120"/>
            <a:ext cx="7162800" cy="1371600"/>
          </a:xfrm>
          <a:prstGeom prst="rect">
            <a:avLst/>
          </a:prstGeom>
          <a:noFill/>
          <a:ln w="9525">
            <a:noFill/>
            <a:miter lim="800000"/>
            <a:headEnd/>
            <a:tailEnd/>
          </a:ln>
        </p:spPr>
        <p:txBody>
          <a:bodyPr/>
          <a:lstStyle/>
          <a:p>
            <a:pPr algn="ctr">
              <a:lnSpc>
                <a:spcPct val="150000"/>
              </a:lnSpc>
              <a:spcBef>
                <a:spcPct val="20000"/>
              </a:spcBef>
              <a:buClr>
                <a:srgbClr val="FF3300"/>
              </a:buClr>
              <a:buSzPct val="70000"/>
              <a:buFont typeface="Wingdings" pitchFamily="2" charset="2"/>
              <a:buNone/>
              <a:defRPr/>
            </a:pPr>
            <a:r>
              <a:rPr lang="zh-CN" altLang="en-US" sz="4400" b="1" kern="0" dirty="0" smtClean="0">
                <a:solidFill>
                  <a:schemeClr val="accent2"/>
                </a:solidFill>
                <a:latin typeface="隶书" pitchFamily="49" charset="-122"/>
                <a:ea typeface="隶书" pitchFamily="49" charset="-122"/>
              </a:rPr>
              <a:t>马 </a:t>
            </a:r>
            <a:r>
              <a:rPr lang="zh-CN" altLang="en-US" sz="4400" b="1" kern="0" dirty="0">
                <a:solidFill>
                  <a:schemeClr val="accent2"/>
                </a:solidFill>
                <a:latin typeface="隶书" pitchFamily="49" charset="-122"/>
                <a:ea typeface="隶书" pitchFamily="49" charset="-122"/>
              </a:rPr>
              <a:t>帅</a:t>
            </a:r>
            <a:r>
              <a:rPr lang="en-US" altLang="zh-CN" sz="4400" b="1" kern="0" dirty="0">
                <a:solidFill>
                  <a:schemeClr val="accent2"/>
                </a:solidFill>
                <a:latin typeface="隶书" pitchFamily="49" charset="-122"/>
                <a:ea typeface="隶书" pitchFamily="49" charset="-122"/>
              </a:rPr>
              <a:t> </a:t>
            </a:r>
          </a:p>
          <a:p>
            <a:pPr algn="ctr">
              <a:lnSpc>
                <a:spcPct val="80000"/>
              </a:lnSpc>
              <a:spcBef>
                <a:spcPct val="20000"/>
              </a:spcBef>
              <a:buClr>
                <a:srgbClr val="FF3300"/>
              </a:buClr>
              <a:buSzPct val="70000"/>
              <a:buFont typeface="Wingdings" pitchFamily="2" charset="2"/>
              <a:buNone/>
              <a:defRPr/>
            </a:pPr>
            <a:endParaRPr lang="en-US" altLang="zh-CN" sz="2800" b="1" kern="0" dirty="0">
              <a:solidFill>
                <a:schemeClr val="accent2"/>
              </a:solidFill>
              <a:latin typeface="+mn-lt"/>
              <a:ea typeface="+mn-ea"/>
            </a:endParaRPr>
          </a:p>
          <a:p>
            <a:pPr algn="ctr">
              <a:lnSpc>
                <a:spcPct val="80000"/>
              </a:lnSpc>
              <a:spcBef>
                <a:spcPct val="20000"/>
              </a:spcBef>
              <a:buClr>
                <a:srgbClr val="FF3300"/>
              </a:buClr>
              <a:buSzPct val="70000"/>
              <a:buFont typeface="Wingdings" pitchFamily="2" charset="2"/>
              <a:buNone/>
              <a:defRPr/>
            </a:pPr>
            <a:endParaRPr lang="en-US" altLang="zh-CN" sz="2800" b="1" kern="0" dirty="0">
              <a:solidFill>
                <a:schemeClr val="accent2"/>
              </a:solidFill>
              <a:latin typeface="+mn-lt"/>
              <a:ea typeface="+mn-ea"/>
            </a:endParaRPr>
          </a:p>
          <a:p>
            <a:pPr algn="ctr">
              <a:lnSpc>
                <a:spcPct val="80000"/>
              </a:lnSpc>
              <a:spcBef>
                <a:spcPct val="20000"/>
              </a:spcBef>
              <a:buClr>
                <a:srgbClr val="FF3300"/>
              </a:buClr>
              <a:buSzPct val="70000"/>
              <a:buFont typeface="Wingdings" pitchFamily="2" charset="2"/>
              <a:buNone/>
              <a:defRPr/>
            </a:pPr>
            <a:endParaRPr lang="en-US" altLang="zh-CN" sz="2800" b="1" kern="0" dirty="0">
              <a:solidFill>
                <a:schemeClr val="accent2"/>
              </a:solidFill>
              <a:latin typeface="+mn-lt"/>
              <a:ea typeface="+mn-ea"/>
            </a:endParaRPr>
          </a:p>
          <a:p>
            <a:pPr algn="ctr">
              <a:lnSpc>
                <a:spcPct val="80000"/>
              </a:lnSpc>
              <a:spcBef>
                <a:spcPct val="20000"/>
              </a:spcBef>
              <a:buClr>
                <a:srgbClr val="FF3300"/>
              </a:buClr>
              <a:buSzPct val="70000"/>
              <a:buFont typeface="Wingdings" pitchFamily="2" charset="2"/>
              <a:buNone/>
              <a:defRPr/>
            </a:pPr>
            <a:endParaRPr lang="en-US" altLang="zh-CN" sz="2800" kern="0" dirty="0">
              <a:latin typeface="+mn-lt"/>
              <a:ea typeface="+mn-ea"/>
            </a:endParaRPr>
          </a:p>
        </p:txBody>
      </p:sp>
      <p:pic>
        <p:nvPicPr>
          <p:cNvPr id="8" name="图片 7" descr="beihang-logo.png"/>
          <p:cNvPicPr>
            <a:picLocks noChangeAspect="1"/>
          </p:cNvPicPr>
          <p:nvPr/>
        </p:nvPicPr>
        <p:blipFill>
          <a:blip r:embed="rId4" cstate="print"/>
          <a:stretch>
            <a:fillRect/>
          </a:stretch>
        </p:blipFill>
        <p:spPr>
          <a:xfrm>
            <a:off x="4429124" y="5429264"/>
            <a:ext cx="4427099" cy="914400"/>
          </a:xfrm>
          <a:prstGeom prst="rect">
            <a:avLst/>
          </a:prstGeom>
        </p:spPr>
      </p:pic>
      <p:pic>
        <p:nvPicPr>
          <p:cNvPr id="10" name="图片 2"/>
          <p:cNvPicPr>
            <a:picLocks noChangeAspect="1"/>
          </p:cNvPicPr>
          <p:nvPr/>
        </p:nvPicPr>
        <p:blipFill>
          <a:blip r:embed="rId5"/>
          <a:srcRect/>
          <a:stretch>
            <a:fillRect/>
          </a:stretch>
        </p:blipFill>
        <p:spPr bwMode="auto">
          <a:xfrm>
            <a:off x="984952" y="5429264"/>
            <a:ext cx="3444172" cy="83978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L="914400" indent="-914400">
              <a:defRPr/>
            </a:pPr>
            <a:r>
              <a:rPr lang="zh-CN" altLang="en-US" sz="3600" b="1" kern="1200" dirty="0" smtClean="0">
                <a:solidFill>
                  <a:srgbClr val="000099"/>
                </a:solidFill>
                <a:latin typeface="Arial Unicode MS" pitchFamily="34" charset="-122"/>
                <a:ea typeface="黑体" pitchFamily="49" charset="-122"/>
                <a:sym typeface="黑体" panose="02010609060101010101" pitchFamily="49" charset="-122"/>
              </a:rPr>
              <a:t>大数据类别</a:t>
            </a:r>
            <a:endParaRPr lang="zh-CN" altLang="en-US" sz="3600" b="1" kern="1200" dirty="0">
              <a:solidFill>
                <a:srgbClr val="000099"/>
              </a:solidFill>
              <a:latin typeface="Arial Unicode MS" pitchFamily="34" charset="-122"/>
              <a:ea typeface="黑体" pitchFamily="49" charset="-122"/>
              <a:sym typeface="黑体" panose="02010609060101010101" pitchFamily="49" charset="-122"/>
            </a:endParaRPr>
          </a:p>
        </p:txBody>
      </p:sp>
      <p:sp>
        <p:nvSpPr>
          <p:cNvPr id="3" name="内容占位符 2"/>
          <p:cNvSpPr>
            <a:spLocks noGrp="1"/>
          </p:cNvSpPr>
          <p:nvPr>
            <p:ph idx="1"/>
          </p:nvPr>
        </p:nvSpPr>
        <p:spPr>
          <a:xfrm>
            <a:off x="323528" y="980728"/>
            <a:ext cx="8229600" cy="5184576"/>
          </a:xfrm>
        </p:spPr>
        <p:txBody>
          <a:bodyPr/>
          <a:lstStyle/>
          <a:p>
            <a:r>
              <a:rPr lang="zh-CN" altLang="en-US" dirty="0" smtClean="0">
                <a:solidFill>
                  <a:srgbClr val="FF0000"/>
                </a:solidFill>
                <a:latin typeface="微软雅黑" pitchFamily="34" charset="-122"/>
                <a:ea typeface="微软雅黑" pitchFamily="34" charset="-122"/>
                <a:sym typeface="微软雅黑" pitchFamily="34" charset="-122"/>
              </a:rPr>
              <a:t>数据类型</a:t>
            </a:r>
            <a:endParaRPr lang="en-US" altLang="zh-CN" sz="1800" dirty="0" smtClean="0">
              <a:solidFill>
                <a:srgbClr val="FF0000"/>
              </a:solidFill>
              <a:latin typeface="微软雅黑" pitchFamily="34" charset="-122"/>
              <a:ea typeface="微软雅黑" pitchFamily="34" charset="-122"/>
              <a:sym typeface="微软雅黑" pitchFamily="34" charset="-122"/>
            </a:endParaRPr>
          </a:p>
          <a:p>
            <a:pPr lvl="1">
              <a:buFont typeface="Wingdings" pitchFamily="2" charset="2"/>
              <a:buChar char="l"/>
            </a:pPr>
            <a:r>
              <a:rPr lang="zh-CN" altLang="en-US" sz="2000" dirty="0" smtClean="0">
                <a:latin typeface="微软雅黑" pitchFamily="34" charset="-122"/>
                <a:ea typeface="微软雅黑" pitchFamily="34" charset="-122"/>
                <a:sym typeface="微软雅黑" pitchFamily="34" charset="-122"/>
              </a:rPr>
              <a:t>结构化数据：</a:t>
            </a:r>
            <a:endParaRPr lang="en-US" altLang="zh-CN" sz="2000" dirty="0" smtClean="0">
              <a:latin typeface="微软雅黑" pitchFamily="34" charset="-122"/>
              <a:ea typeface="微软雅黑" pitchFamily="34" charset="-122"/>
              <a:sym typeface="微软雅黑" pitchFamily="34" charset="-122"/>
            </a:endParaRPr>
          </a:p>
          <a:p>
            <a:pPr lvl="2">
              <a:buFont typeface="Wingdings" pitchFamily="2" charset="2"/>
              <a:buChar char="Ø"/>
            </a:pPr>
            <a:r>
              <a:rPr lang="zh-CN" altLang="en-US" sz="1800" dirty="0" smtClean="0">
                <a:latin typeface="微软雅黑" pitchFamily="34" charset="-122"/>
                <a:ea typeface="微软雅黑" pitchFamily="34" charset="-122"/>
                <a:sym typeface="微软雅黑" pitchFamily="34" charset="-122"/>
              </a:rPr>
              <a:t>关系数据等：数据的查询、统计、更新等操作效率低。</a:t>
            </a:r>
          </a:p>
          <a:p>
            <a:pPr lvl="1">
              <a:buFont typeface="Wingdings" pitchFamily="2" charset="2"/>
              <a:buChar char="l"/>
            </a:pPr>
            <a:r>
              <a:rPr lang="zh-CN" altLang="en-US" sz="1800" dirty="0" smtClean="0">
                <a:latin typeface="微软雅黑" pitchFamily="34" charset="-122"/>
                <a:ea typeface="微软雅黑" pitchFamily="34" charset="-122"/>
                <a:sym typeface="微软雅黑" pitchFamily="34" charset="-122"/>
              </a:rPr>
              <a:t>半结构化数据：</a:t>
            </a:r>
          </a:p>
          <a:p>
            <a:pPr lvl="2">
              <a:buFont typeface="Wingdings" pitchFamily="2" charset="2"/>
              <a:buChar char="Ø"/>
            </a:pPr>
            <a:r>
              <a:rPr lang="en-US" altLang="zh-CN" sz="1800" dirty="0" smtClean="0">
                <a:latin typeface="微软雅黑" pitchFamily="34" charset="-122"/>
                <a:ea typeface="微软雅黑" pitchFamily="34" charset="-122"/>
                <a:sym typeface="微软雅黑" pitchFamily="34" charset="-122"/>
              </a:rPr>
              <a:t>XML</a:t>
            </a:r>
            <a:r>
              <a:rPr lang="zh-CN" altLang="en-US" sz="1800" dirty="0" smtClean="0">
                <a:latin typeface="微软雅黑" pitchFamily="34" charset="-122"/>
                <a:ea typeface="微软雅黑" pitchFamily="34" charset="-122"/>
                <a:sym typeface="微软雅黑" pitchFamily="34" charset="-122"/>
              </a:rPr>
              <a:t>、</a:t>
            </a:r>
            <a:r>
              <a:rPr lang="zh-CN" altLang="en-US" sz="1800" dirty="0" smtClean="0">
                <a:solidFill>
                  <a:srgbClr val="FF0000"/>
                </a:solidFill>
                <a:latin typeface="微软雅黑" pitchFamily="34" charset="-122"/>
                <a:ea typeface="微软雅黑" pitchFamily="34" charset="-122"/>
                <a:sym typeface="微软雅黑" pitchFamily="34" charset="-122"/>
              </a:rPr>
              <a:t>图数据</a:t>
            </a:r>
            <a:r>
              <a:rPr lang="zh-CN" altLang="en-US" sz="1800" dirty="0" smtClean="0">
                <a:latin typeface="微软雅黑" pitchFamily="34" charset="-122"/>
                <a:ea typeface="微软雅黑" pitchFamily="34" charset="-122"/>
                <a:sym typeface="微软雅黑" pitchFamily="34" charset="-122"/>
              </a:rPr>
              <a:t>等：转换为结构化存储或者按照非结构化存储。</a:t>
            </a:r>
            <a:endParaRPr lang="en-US" altLang="zh-CN" sz="1600" u="sng" dirty="0" smtClean="0">
              <a:solidFill>
                <a:srgbClr val="800000"/>
              </a:solidFill>
              <a:latin typeface="微软雅黑" pitchFamily="34" charset="-122"/>
              <a:ea typeface="微软雅黑" pitchFamily="34" charset="-122"/>
              <a:sym typeface="微软雅黑" pitchFamily="34" charset="-122"/>
            </a:endParaRPr>
          </a:p>
          <a:p>
            <a:pPr lvl="1">
              <a:buFont typeface="Wingdings" pitchFamily="2" charset="2"/>
              <a:buChar char="l"/>
            </a:pPr>
            <a:r>
              <a:rPr lang="zh-CN" altLang="en-US" sz="2000" dirty="0" smtClean="0">
                <a:latin typeface="微软雅黑" pitchFamily="34" charset="-122"/>
                <a:ea typeface="微软雅黑" pitchFamily="34" charset="-122"/>
                <a:sym typeface="微软雅黑" pitchFamily="34" charset="-122"/>
              </a:rPr>
              <a:t>非结构化数据：</a:t>
            </a:r>
          </a:p>
          <a:p>
            <a:pPr lvl="2">
              <a:buFont typeface="Wingdings" pitchFamily="2" charset="2"/>
              <a:buChar char="Ø"/>
            </a:pPr>
            <a:r>
              <a:rPr lang="zh-CN" altLang="en-US" sz="1800" dirty="0" smtClean="0">
                <a:latin typeface="微软雅黑" pitchFamily="34" charset="-122"/>
                <a:ea typeface="微软雅黑" pitchFamily="34" charset="-122"/>
                <a:sym typeface="微软雅黑" pitchFamily="34" charset="-122"/>
              </a:rPr>
              <a:t>图片、视频、</a:t>
            </a:r>
            <a:r>
              <a:rPr lang="en-US" altLang="zh-CN" sz="1800" dirty="0" smtClean="0">
                <a:latin typeface="微软雅黑" pitchFamily="34" charset="-122"/>
                <a:ea typeface="微软雅黑" pitchFamily="34" charset="-122"/>
                <a:sym typeface="微软雅黑" pitchFamily="34" charset="-122"/>
              </a:rPr>
              <a:t>word</a:t>
            </a:r>
            <a:r>
              <a:rPr lang="zh-CN" altLang="en-US" sz="1800" dirty="0" smtClean="0">
                <a:latin typeface="微软雅黑" pitchFamily="34" charset="-122"/>
                <a:ea typeface="微软雅黑" pitchFamily="34" charset="-122"/>
                <a:sym typeface="微软雅黑" pitchFamily="34" charset="-122"/>
              </a:rPr>
              <a:t>、</a:t>
            </a:r>
            <a:r>
              <a:rPr lang="en-US" altLang="zh-CN" sz="1800" dirty="0" err="1" smtClean="0">
                <a:latin typeface="微软雅黑" pitchFamily="34" charset="-122"/>
                <a:ea typeface="微软雅黑" pitchFamily="34" charset="-122"/>
                <a:sym typeface="微软雅黑" pitchFamily="34" charset="-122"/>
              </a:rPr>
              <a:t>pdf</a:t>
            </a:r>
            <a:r>
              <a:rPr lang="zh-CN" altLang="en-US" sz="1800" dirty="0" smtClean="0">
                <a:latin typeface="微软雅黑" pitchFamily="34" charset="-122"/>
                <a:ea typeface="微软雅黑" pitchFamily="34" charset="-122"/>
                <a:sym typeface="微软雅黑" pitchFamily="34" charset="-122"/>
              </a:rPr>
              <a:t>、</a:t>
            </a:r>
            <a:r>
              <a:rPr lang="en-US" altLang="zh-CN" sz="1800" dirty="0" err="1" smtClean="0">
                <a:latin typeface="微软雅黑" pitchFamily="34" charset="-122"/>
                <a:ea typeface="微软雅黑" pitchFamily="34" charset="-122"/>
                <a:sym typeface="微软雅黑" pitchFamily="34" charset="-122"/>
              </a:rPr>
              <a:t>ppt</a:t>
            </a:r>
            <a:r>
              <a:rPr lang="zh-CN" altLang="en-US" sz="1800" dirty="0" smtClean="0">
                <a:latin typeface="微软雅黑" pitchFamily="34" charset="-122"/>
                <a:ea typeface="微软雅黑" pitchFamily="34" charset="-122"/>
                <a:sym typeface="微软雅黑" pitchFamily="34" charset="-122"/>
              </a:rPr>
              <a:t>等：不利于检索、查询和存储</a:t>
            </a:r>
          </a:p>
          <a:p>
            <a:r>
              <a:rPr lang="zh-CN" altLang="en-US" dirty="0" smtClean="0">
                <a:solidFill>
                  <a:srgbClr val="FF0000"/>
                </a:solidFill>
                <a:latin typeface="微软雅黑" pitchFamily="34" charset="-122"/>
                <a:ea typeface="微软雅黑" pitchFamily="34" charset="-122"/>
                <a:sym typeface="微软雅黑" pitchFamily="34" charset="-122"/>
              </a:rPr>
              <a:t>行业数据</a:t>
            </a:r>
            <a:endParaRPr lang="en-US" altLang="zh-CN" dirty="0" smtClean="0">
              <a:solidFill>
                <a:srgbClr val="FF0000"/>
              </a:solidFill>
              <a:latin typeface="微软雅黑" pitchFamily="34" charset="-122"/>
              <a:ea typeface="微软雅黑" pitchFamily="34" charset="-122"/>
              <a:sym typeface="微软雅黑" pitchFamily="34" charset="-122"/>
            </a:endParaRPr>
          </a:p>
          <a:p>
            <a:pPr lvl="1">
              <a:buFont typeface="Wingdings" pitchFamily="2" charset="2"/>
              <a:buChar char="l"/>
            </a:pPr>
            <a:r>
              <a:rPr lang="zh-CN" altLang="en-US" sz="2000" dirty="0" smtClean="0"/>
              <a:t>大规模的电子商务数据</a:t>
            </a:r>
          </a:p>
          <a:p>
            <a:pPr lvl="1">
              <a:buFont typeface="Wingdings" pitchFamily="2" charset="2"/>
              <a:buChar char="l"/>
            </a:pPr>
            <a:r>
              <a:rPr lang="zh-CN" altLang="en-US" sz="2000" dirty="0" smtClean="0">
                <a:solidFill>
                  <a:srgbClr val="FF0000"/>
                </a:solidFill>
              </a:rPr>
              <a:t>社会数据（社会网络，互联网等），是一类重要的图数据</a:t>
            </a:r>
            <a:endParaRPr lang="en-US" altLang="zh-CN" sz="2000" dirty="0" smtClean="0"/>
          </a:p>
          <a:p>
            <a:pPr lvl="1">
              <a:buFont typeface="Wingdings" pitchFamily="2" charset="2"/>
              <a:buChar char="l"/>
            </a:pPr>
            <a:r>
              <a:rPr lang="zh-CN" altLang="en-US" sz="2000" dirty="0" smtClean="0"/>
              <a:t>移动数据</a:t>
            </a:r>
            <a:r>
              <a:rPr lang="en-US" altLang="zh-CN" sz="2000" dirty="0" smtClean="0"/>
              <a:t>(</a:t>
            </a:r>
            <a:r>
              <a:rPr lang="zh-CN" altLang="en-US" sz="2000" dirty="0" smtClean="0"/>
              <a:t>呼叫详细记录、</a:t>
            </a:r>
            <a:r>
              <a:rPr lang="en-US" altLang="zh-CN" sz="2000" dirty="0" smtClean="0"/>
              <a:t> RFID</a:t>
            </a:r>
            <a:r>
              <a:rPr lang="zh-CN" altLang="en-US" sz="2000" dirty="0" smtClean="0"/>
              <a:t>、传感器网络</a:t>
            </a:r>
            <a:r>
              <a:rPr lang="en-US" altLang="zh-CN" sz="2000" dirty="0" smtClean="0"/>
              <a:t>)</a:t>
            </a:r>
          </a:p>
          <a:p>
            <a:pPr lvl="1">
              <a:buFont typeface="Wingdings" pitchFamily="2" charset="2"/>
              <a:buChar char="l"/>
            </a:pPr>
            <a:r>
              <a:rPr lang="zh-CN" altLang="en-US" sz="2000" dirty="0" smtClean="0"/>
              <a:t>医疗数据</a:t>
            </a:r>
            <a:endParaRPr lang="en-US" altLang="zh-CN" sz="2000" dirty="0" smtClean="0"/>
          </a:p>
          <a:p>
            <a:pPr lvl="1">
              <a:buFont typeface="Wingdings" pitchFamily="2" charset="2"/>
              <a:buChar char="l"/>
            </a:pPr>
            <a:r>
              <a:rPr lang="zh-CN" altLang="en-US" sz="2000" dirty="0" smtClean="0"/>
              <a:t>天文学，大气科学，基因组学，生物地球化学，生物和其他复杂和</a:t>
            </a:r>
            <a:r>
              <a:rPr lang="en-US" altLang="zh-CN" sz="2000" dirty="0" smtClean="0"/>
              <a:t>/</a:t>
            </a:r>
            <a:r>
              <a:rPr lang="zh-CN" altLang="en-US" sz="2000" dirty="0" smtClean="0"/>
              <a:t>或跨学科的科研数据</a:t>
            </a:r>
            <a:endParaRPr lang="en-US" altLang="zh-CN" sz="2000" dirty="0" smtClean="0"/>
          </a:p>
          <a:p>
            <a:pPr lvl="1"/>
            <a:endParaRPr lang="en-US" altLang="zh-CN" sz="2400" dirty="0" smtClean="0"/>
          </a:p>
        </p:txBody>
      </p:sp>
      <p:sp>
        <p:nvSpPr>
          <p:cNvPr id="5" name="灯片编号占位符 4"/>
          <p:cNvSpPr txBox="1">
            <a:spLocks noGrp="1"/>
          </p:cNvSpPr>
          <p:nvPr/>
        </p:nvSpPr>
        <p:spPr bwMode="auto">
          <a:xfrm>
            <a:off x="6948488" y="6448425"/>
            <a:ext cx="2133600" cy="365125"/>
          </a:xfrm>
          <a:prstGeom prst="rect">
            <a:avLst/>
          </a:prstGeom>
          <a:noFill/>
          <a:ln w="9525">
            <a:noFill/>
            <a:miter lim="800000"/>
            <a:headEnd/>
            <a:tailEnd/>
          </a:ln>
        </p:spPr>
        <p:txBody>
          <a:bodyPr anchor="ctr"/>
          <a:lstStyle/>
          <a:p>
            <a:pPr algn="r"/>
            <a:fld id="{AC832763-D968-4816-90F5-FC73E40A3BE8}" type="slidenum">
              <a:rPr lang="zh-CN" altLang="en-US" sz="1200" b="1">
                <a:solidFill>
                  <a:srgbClr val="898989"/>
                </a:solidFill>
                <a:latin typeface="Calibri" pitchFamily="34" charset="0"/>
              </a:rPr>
              <a:pPr algn="r"/>
              <a:t>10</a:t>
            </a:fld>
            <a:endParaRPr lang="en-US" altLang="zh-CN" sz="1200" b="1" dirty="0">
              <a:solidFill>
                <a:srgbClr val="898989"/>
              </a:solidFill>
              <a:latin typeface="Calibri" pitchFamily="34" charset="0"/>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L="914400" indent="-914400">
              <a:defRPr/>
            </a:pPr>
            <a:r>
              <a:rPr lang="en-US" altLang="zh-CN" sz="3600" b="1" kern="1200" dirty="0" smtClean="0">
                <a:solidFill>
                  <a:srgbClr val="000099"/>
                </a:solidFill>
                <a:latin typeface="Arial Unicode MS" pitchFamily="34" charset="-122"/>
                <a:ea typeface="黑体" pitchFamily="49" charset="-122"/>
                <a:sym typeface="黑体" panose="02010609060101010101" pitchFamily="49" charset="-122"/>
              </a:rPr>
              <a:t>“</a:t>
            </a:r>
            <a:r>
              <a:rPr lang="zh-CN" altLang="en-US" sz="3600" b="1" kern="1200" dirty="0" smtClean="0">
                <a:solidFill>
                  <a:srgbClr val="000099"/>
                </a:solidFill>
                <a:latin typeface="Arial Unicode MS" pitchFamily="34" charset="-122"/>
                <a:ea typeface="黑体" pitchFamily="49" charset="-122"/>
                <a:sym typeface="黑体" panose="02010609060101010101" pitchFamily="49" charset="-122"/>
              </a:rPr>
              <a:t>大数据</a:t>
            </a:r>
            <a:r>
              <a:rPr lang="en-US" altLang="zh-CN" sz="3600" b="1" kern="1200" dirty="0" smtClean="0">
                <a:solidFill>
                  <a:srgbClr val="000099"/>
                </a:solidFill>
                <a:latin typeface="Arial Unicode MS" pitchFamily="34" charset="-122"/>
                <a:ea typeface="黑体" pitchFamily="49" charset="-122"/>
                <a:sym typeface="黑体" panose="02010609060101010101" pitchFamily="49" charset="-122"/>
              </a:rPr>
              <a:t>”</a:t>
            </a:r>
            <a:r>
              <a:rPr lang="zh-CN" altLang="en-US" sz="3600" b="1" kern="1200" dirty="0" smtClean="0">
                <a:solidFill>
                  <a:srgbClr val="000099"/>
                </a:solidFill>
                <a:latin typeface="Arial Unicode MS" pitchFamily="34" charset="-122"/>
                <a:ea typeface="黑体" pitchFamily="49" charset="-122"/>
                <a:sym typeface="黑体" panose="02010609060101010101" pitchFamily="49" charset="-122"/>
              </a:rPr>
              <a:t>溯源 </a:t>
            </a:r>
            <a:endParaRPr lang="zh-CN" altLang="en-US" sz="3600" b="1" kern="1200" dirty="0">
              <a:solidFill>
                <a:srgbClr val="000099"/>
              </a:solidFill>
              <a:latin typeface="Arial Unicode MS" pitchFamily="34" charset="-122"/>
              <a:ea typeface="黑体" pitchFamily="49" charset="-122"/>
              <a:sym typeface="黑体" panose="02010609060101010101" pitchFamily="49" charset="-122"/>
            </a:endParaRPr>
          </a:p>
        </p:txBody>
      </p:sp>
      <p:sp>
        <p:nvSpPr>
          <p:cNvPr id="3" name="内容占位符 2"/>
          <p:cNvSpPr>
            <a:spLocks noGrp="1"/>
          </p:cNvSpPr>
          <p:nvPr>
            <p:ph idx="1"/>
          </p:nvPr>
        </p:nvSpPr>
        <p:spPr/>
        <p:txBody>
          <a:bodyPr/>
          <a:lstStyle/>
          <a:p>
            <a:r>
              <a:rPr lang="en-US" altLang="zh-CN" sz="2400" dirty="0" smtClean="0">
                <a:solidFill>
                  <a:srgbClr val="000099"/>
                </a:solidFill>
              </a:rPr>
              <a:t>2008</a:t>
            </a:r>
            <a:r>
              <a:rPr lang="zh-CN" altLang="zh-CN" sz="2400" dirty="0" smtClean="0">
                <a:solidFill>
                  <a:srgbClr val="000099"/>
                </a:solidFill>
              </a:rPr>
              <a:t>年</a:t>
            </a:r>
            <a:r>
              <a:rPr lang="en-US" altLang="zh-CN" sz="2400" dirty="0" smtClean="0">
                <a:solidFill>
                  <a:srgbClr val="000099"/>
                </a:solidFill>
              </a:rPr>
              <a:t>9</a:t>
            </a:r>
            <a:r>
              <a:rPr lang="zh-CN" altLang="zh-CN" sz="2400" dirty="0" smtClean="0">
                <a:solidFill>
                  <a:srgbClr val="000099"/>
                </a:solidFill>
              </a:rPr>
              <a:t>月</a:t>
            </a:r>
            <a:r>
              <a:rPr lang="en-US" altLang="zh-CN" sz="2400" dirty="0" smtClean="0">
                <a:solidFill>
                  <a:srgbClr val="000099"/>
                </a:solidFill>
              </a:rPr>
              <a:t>4</a:t>
            </a:r>
            <a:r>
              <a:rPr lang="zh-CN" altLang="zh-CN" sz="2400" dirty="0" smtClean="0">
                <a:solidFill>
                  <a:srgbClr val="000099"/>
                </a:solidFill>
              </a:rPr>
              <a:t>日</a:t>
            </a:r>
            <a:r>
              <a:rPr lang="zh-CN" altLang="zh-CN" sz="2400" dirty="0" smtClean="0"/>
              <a:t>《</a:t>
            </a:r>
            <a:r>
              <a:rPr lang="en-US" altLang="zh-CN" sz="2400" dirty="0" smtClean="0"/>
              <a:t>Nature</a:t>
            </a:r>
            <a:r>
              <a:rPr lang="zh-CN" altLang="zh-CN" sz="2400" dirty="0" smtClean="0"/>
              <a:t>》刊登了一个名为“</a:t>
            </a:r>
            <a:r>
              <a:rPr lang="en-US" altLang="zh-CN" sz="2400" dirty="0" smtClean="0">
                <a:solidFill>
                  <a:srgbClr val="FF0000"/>
                </a:solidFill>
              </a:rPr>
              <a:t>Big Data</a:t>
            </a:r>
            <a:r>
              <a:rPr lang="zh-CN" altLang="zh-CN" sz="2400" dirty="0" smtClean="0"/>
              <a:t>”</a:t>
            </a:r>
            <a:r>
              <a:rPr lang="zh-CN" altLang="en-US" sz="2400" dirty="0" smtClean="0"/>
              <a:t>的专辑</a:t>
            </a:r>
            <a:endParaRPr lang="en-US" altLang="zh-CN" sz="2400" dirty="0" smtClean="0"/>
          </a:p>
          <a:p>
            <a:pPr lvl="1"/>
            <a:r>
              <a:rPr lang="en-US" altLang="zh-CN" sz="2000" b="1" dirty="0" smtClean="0"/>
              <a:t>Researchers need to adapt their institutions and practices in response to torrents of new data — and need to complement smart science with smart searching.  </a:t>
            </a:r>
            <a:r>
              <a:rPr lang="en-US" altLang="zh-CN" sz="2000" b="1" dirty="0" smtClean="0">
                <a:solidFill>
                  <a:srgbClr val="C00000"/>
                </a:solidFill>
              </a:rPr>
              <a:t>http://www.nature.com/news/specials/bigdata/</a:t>
            </a:r>
            <a:endParaRPr lang="en-US" altLang="zh-CN" sz="2000" dirty="0" smtClean="0">
              <a:solidFill>
                <a:srgbClr val="C00000"/>
              </a:solidFill>
            </a:endParaRPr>
          </a:p>
          <a:p>
            <a:r>
              <a:rPr lang="en-US" altLang="zh-CN" sz="2400" dirty="0" smtClean="0">
                <a:solidFill>
                  <a:srgbClr val="000099"/>
                </a:solidFill>
              </a:rPr>
              <a:t>2009</a:t>
            </a:r>
            <a:r>
              <a:rPr lang="zh-CN" altLang="zh-CN" sz="2400" dirty="0" smtClean="0">
                <a:solidFill>
                  <a:srgbClr val="000099"/>
                </a:solidFill>
              </a:rPr>
              <a:t>年</a:t>
            </a:r>
            <a:r>
              <a:rPr lang="en-US" altLang="zh-CN" sz="2400" dirty="0" smtClean="0">
                <a:solidFill>
                  <a:srgbClr val="000099"/>
                </a:solidFill>
              </a:rPr>
              <a:t>10</a:t>
            </a:r>
            <a:r>
              <a:rPr lang="zh-CN" altLang="zh-CN" sz="2400" dirty="0" smtClean="0">
                <a:solidFill>
                  <a:srgbClr val="000099"/>
                </a:solidFill>
              </a:rPr>
              <a:t>月</a:t>
            </a:r>
            <a:r>
              <a:rPr lang="zh-CN" altLang="zh-CN" sz="2400" dirty="0" smtClean="0"/>
              <a:t>微软为纪念</a:t>
            </a:r>
            <a:r>
              <a:rPr lang="en-US" altLang="zh-CN" sz="2400" dirty="0" smtClean="0"/>
              <a:t>Jim Gray, </a:t>
            </a:r>
            <a:r>
              <a:rPr lang="zh-CN" altLang="zh-CN" sz="2400" dirty="0" smtClean="0"/>
              <a:t>出版了“第四范式—数据密集的科学发现</a:t>
            </a:r>
            <a:r>
              <a:rPr lang="en-US" altLang="zh-CN" sz="2400" dirty="0" smtClean="0"/>
              <a:t>   (</a:t>
            </a:r>
            <a:r>
              <a:rPr lang="en-US" altLang="zh-CN" sz="2400" dirty="0" smtClean="0">
                <a:solidFill>
                  <a:srgbClr val="FF0000"/>
                </a:solidFill>
              </a:rPr>
              <a:t>The Fourth Paradigm </a:t>
            </a:r>
            <a:r>
              <a:rPr lang="zh-CN" altLang="zh-CN" sz="2400" dirty="0" smtClean="0"/>
              <a:t>—</a:t>
            </a:r>
            <a:r>
              <a:rPr lang="en-US" altLang="zh-CN" sz="2400" dirty="0" smtClean="0"/>
              <a:t> Data Intensive Scientific Discovery)</a:t>
            </a:r>
          </a:p>
          <a:p>
            <a:r>
              <a:rPr kumimoji="1" lang="en-US" altLang="zh-CN" sz="2400" dirty="0" smtClean="0">
                <a:solidFill>
                  <a:srgbClr val="000099"/>
                </a:solidFill>
              </a:rPr>
              <a:t>2011</a:t>
            </a:r>
            <a:r>
              <a:rPr kumimoji="1" lang="zh-CN" altLang="en-US" sz="2400" dirty="0" smtClean="0">
                <a:solidFill>
                  <a:srgbClr val="000099"/>
                </a:solidFill>
              </a:rPr>
              <a:t>年</a:t>
            </a:r>
            <a:r>
              <a:rPr kumimoji="1" lang="en-US" altLang="zh-CN" sz="2400" dirty="0" smtClean="0">
                <a:solidFill>
                  <a:srgbClr val="000099"/>
                </a:solidFill>
              </a:rPr>
              <a:t>2</a:t>
            </a:r>
            <a:r>
              <a:rPr kumimoji="1" lang="zh-CN" altLang="en-US" sz="2400" dirty="0" smtClean="0">
                <a:solidFill>
                  <a:srgbClr val="000099"/>
                </a:solidFill>
              </a:rPr>
              <a:t>月</a:t>
            </a:r>
            <a:r>
              <a:rPr kumimoji="1" lang="en-US" altLang="zh-CN" sz="2400" dirty="0" smtClean="0">
                <a:solidFill>
                  <a:srgbClr val="000099"/>
                </a:solidFill>
              </a:rPr>
              <a:t>11</a:t>
            </a:r>
            <a:r>
              <a:rPr kumimoji="1" lang="zh-CN" altLang="en-US" sz="2400" dirty="0" smtClean="0">
                <a:solidFill>
                  <a:srgbClr val="000099"/>
                </a:solidFill>
              </a:rPr>
              <a:t>日</a:t>
            </a:r>
            <a:r>
              <a:rPr kumimoji="1" lang="zh-CN" altLang="en-US" sz="2400" dirty="0" smtClean="0"/>
              <a:t>：</a:t>
            </a:r>
            <a:r>
              <a:rPr kumimoji="1" lang="en-US" altLang="zh-CN" sz="2400" dirty="0" smtClean="0"/>
              <a:t>Science</a:t>
            </a:r>
            <a:r>
              <a:rPr kumimoji="1" lang="zh-CN" altLang="en-US" sz="2400" dirty="0" smtClean="0"/>
              <a:t>刊登了名为</a:t>
            </a:r>
            <a:r>
              <a:rPr kumimoji="1" lang="en-US" altLang="zh-CN" sz="2400" dirty="0" smtClean="0">
                <a:solidFill>
                  <a:srgbClr val="FF0000"/>
                </a:solidFill>
              </a:rPr>
              <a:t>Dealing with Data</a:t>
            </a:r>
            <a:r>
              <a:rPr kumimoji="1" lang="zh-CN" altLang="en-US" sz="2400" dirty="0" smtClean="0"/>
              <a:t>的专辑，</a:t>
            </a:r>
            <a:r>
              <a:rPr lang="zh-CN" altLang="zh-CN" sz="2400" dirty="0" smtClean="0"/>
              <a:t>联合</a:t>
            </a:r>
            <a:r>
              <a:rPr lang="en-US" altLang="zh-CN" sz="2400" dirty="0" smtClean="0"/>
              <a:t>Science: Signaling</a:t>
            </a:r>
            <a:r>
              <a:rPr lang="zh-CN" altLang="zh-CN" sz="2400" dirty="0" smtClean="0"/>
              <a:t>、</a:t>
            </a:r>
            <a:r>
              <a:rPr lang="en-US" altLang="zh-CN" sz="2400" dirty="0" smtClean="0"/>
              <a:t>Science: Translational Medicine</a:t>
            </a:r>
            <a:r>
              <a:rPr lang="zh-CN" altLang="zh-CN" sz="2400" dirty="0" smtClean="0"/>
              <a:t>和</a:t>
            </a:r>
            <a:r>
              <a:rPr lang="en-US" altLang="zh-CN" sz="2400" dirty="0" smtClean="0"/>
              <a:t>Science Careers</a:t>
            </a:r>
            <a:r>
              <a:rPr lang="zh-CN" altLang="zh-CN" sz="2400" dirty="0" smtClean="0"/>
              <a:t>推出相关专题，讨论数据对科学研究的重要性</a:t>
            </a:r>
            <a:endParaRPr lang="en-US" altLang="zh-CN" sz="2400" dirty="0" smtClean="0"/>
          </a:p>
          <a:p>
            <a:endParaRPr lang="zh-CN" altLang="en-US" sz="2400" dirty="0"/>
          </a:p>
        </p:txBody>
      </p:sp>
      <p:sp>
        <p:nvSpPr>
          <p:cNvPr id="4" name="灯片编号占位符 4"/>
          <p:cNvSpPr txBox="1">
            <a:spLocks noGrp="1"/>
          </p:cNvSpPr>
          <p:nvPr/>
        </p:nvSpPr>
        <p:spPr bwMode="auto">
          <a:xfrm>
            <a:off x="6948488" y="6448425"/>
            <a:ext cx="2133600" cy="365125"/>
          </a:xfrm>
          <a:prstGeom prst="rect">
            <a:avLst/>
          </a:prstGeom>
          <a:noFill/>
          <a:ln w="9525">
            <a:noFill/>
            <a:miter lim="800000"/>
            <a:headEnd/>
            <a:tailEnd/>
          </a:ln>
        </p:spPr>
        <p:txBody>
          <a:bodyPr anchor="ctr"/>
          <a:lstStyle/>
          <a:p>
            <a:pPr algn="r"/>
            <a:fld id="{AC832763-D968-4816-90F5-FC73E40A3BE8}" type="slidenum">
              <a:rPr lang="zh-CN" altLang="en-US" sz="1200" b="1">
                <a:solidFill>
                  <a:srgbClr val="898989"/>
                </a:solidFill>
                <a:latin typeface="Calibri" pitchFamily="34" charset="0"/>
              </a:rPr>
              <a:pPr algn="r"/>
              <a:t>11</a:t>
            </a:fld>
            <a:endParaRPr lang="en-US" altLang="zh-CN" sz="1200" b="1" dirty="0">
              <a:solidFill>
                <a:srgbClr val="898989"/>
              </a:solidFill>
              <a:latin typeface="Calibri" pitchFamily="34" charset="0"/>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L="914400" indent="-914400">
              <a:defRPr/>
            </a:pPr>
            <a:r>
              <a:rPr lang="en-US" altLang="zh-CN" sz="3600" b="1" kern="1200" dirty="0" smtClean="0">
                <a:solidFill>
                  <a:srgbClr val="000099"/>
                </a:solidFill>
                <a:latin typeface="Arial Unicode MS" pitchFamily="34" charset="-122"/>
                <a:ea typeface="黑体" pitchFamily="49" charset="-122"/>
                <a:sym typeface="黑体" panose="02010609060101010101" pitchFamily="49" charset="-122"/>
              </a:rPr>
              <a:t>“</a:t>
            </a:r>
            <a:r>
              <a:rPr lang="zh-CN" altLang="en-US" sz="3600" b="1" kern="1200" dirty="0" smtClean="0">
                <a:solidFill>
                  <a:srgbClr val="000099"/>
                </a:solidFill>
                <a:latin typeface="Arial Unicode MS" pitchFamily="34" charset="-122"/>
                <a:ea typeface="黑体" pitchFamily="49" charset="-122"/>
                <a:sym typeface="黑体" panose="02010609060101010101" pitchFamily="49" charset="-122"/>
              </a:rPr>
              <a:t>大数据</a:t>
            </a:r>
            <a:r>
              <a:rPr lang="en-US" altLang="zh-CN" sz="3600" b="1" kern="1200" dirty="0" smtClean="0">
                <a:solidFill>
                  <a:srgbClr val="000099"/>
                </a:solidFill>
                <a:latin typeface="Arial Unicode MS" pitchFamily="34" charset="-122"/>
                <a:ea typeface="黑体" pitchFamily="49" charset="-122"/>
                <a:sym typeface="黑体" panose="02010609060101010101" pitchFamily="49" charset="-122"/>
              </a:rPr>
              <a:t>”</a:t>
            </a:r>
            <a:r>
              <a:rPr lang="zh-CN" altLang="en-US" sz="3600" b="1" kern="1200" dirty="0" smtClean="0">
                <a:solidFill>
                  <a:srgbClr val="000099"/>
                </a:solidFill>
                <a:latin typeface="Arial Unicode MS" pitchFamily="34" charset="-122"/>
                <a:ea typeface="黑体" pitchFamily="49" charset="-122"/>
                <a:sym typeface="黑体" panose="02010609060101010101" pitchFamily="49" charset="-122"/>
              </a:rPr>
              <a:t>溯源</a:t>
            </a:r>
            <a:endParaRPr lang="zh-CN" altLang="en-US" sz="3600" b="1" kern="1200" dirty="0">
              <a:solidFill>
                <a:srgbClr val="000099"/>
              </a:solidFill>
              <a:latin typeface="Arial Unicode MS" pitchFamily="34" charset="-122"/>
              <a:ea typeface="黑体" pitchFamily="49" charset="-122"/>
              <a:sym typeface="黑体" panose="02010609060101010101" pitchFamily="49" charset="-122"/>
            </a:endParaRPr>
          </a:p>
        </p:txBody>
      </p:sp>
      <p:sp>
        <p:nvSpPr>
          <p:cNvPr id="3" name="内容占位符 2"/>
          <p:cNvSpPr>
            <a:spLocks noGrp="1"/>
          </p:cNvSpPr>
          <p:nvPr>
            <p:ph idx="1"/>
          </p:nvPr>
        </p:nvSpPr>
        <p:spPr/>
        <p:txBody>
          <a:bodyPr/>
          <a:lstStyle/>
          <a:p>
            <a:r>
              <a:rPr lang="en-US" altLang="zh-CN" sz="2800" dirty="0" smtClean="0">
                <a:solidFill>
                  <a:srgbClr val="000099"/>
                </a:solidFill>
              </a:rPr>
              <a:t>2012</a:t>
            </a:r>
            <a:r>
              <a:rPr lang="zh-CN" altLang="zh-CN" sz="2800" dirty="0" smtClean="0">
                <a:solidFill>
                  <a:srgbClr val="000099"/>
                </a:solidFill>
              </a:rPr>
              <a:t>年</a:t>
            </a:r>
            <a:r>
              <a:rPr lang="en-US" altLang="zh-CN" sz="2800" dirty="0" smtClean="0">
                <a:solidFill>
                  <a:srgbClr val="000099"/>
                </a:solidFill>
              </a:rPr>
              <a:t>3</a:t>
            </a:r>
            <a:r>
              <a:rPr lang="zh-CN" altLang="zh-CN" sz="2800" dirty="0" smtClean="0">
                <a:solidFill>
                  <a:srgbClr val="000099"/>
                </a:solidFill>
              </a:rPr>
              <a:t>月</a:t>
            </a:r>
            <a:r>
              <a:rPr lang="en-US" altLang="zh-CN" sz="2800" dirty="0" smtClean="0">
                <a:solidFill>
                  <a:srgbClr val="000099"/>
                </a:solidFill>
              </a:rPr>
              <a:t>29</a:t>
            </a:r>
            <a:r>
              <a:rPr lang="zh-CN" altLang="zh-CN" sz="2800" dirty="0" smtClean="0">
                <a:solidFill>
                  <a:srgbClr val="000099"/>
                </a:solidFill>
              </a:rPr>
              <a:t>日</a:t>
            </a:r>
            <a:r>
              <a:rPr lang="zh-CN" altLang="zh-CN" sz="2800" dirty="0" smtClean="0"/>
              <a:t>，美国总统科技政策办公室</a:t>
            </a:r>
            <a:r>
              <a:rPr lang="en-US" altLang="zh-CN" sz="2800" dirty="0" smtClean="0">
                <a:solidFill>
                  <a:srgbClr val="FF0000"/>
                </a:solidFill>
              </a:rPr>
              <a:t>OSTP</a:t>
            </a:r>
            <a:r>
              <a:rPr lang="zh-CN" altLang="zh-CN" sz="2800" dirty="0" smtClean="0"/>
              <a:t>（</a:t>
            </a:r>
            <a:r>
              <a:rPr lang="en-US" altLang="zh-CN" sz="2800" dirty="0" smtClean="0"/>
              <a:t>Office of Science and Technology Policy</a:t>
            </a:r>
            <a:r>
              <a:rPr lang="zh-CN" altLang="zh-CN" sz="2800" dirty="0" smtClean="0"/>
              <a:t>）宣布了每年投资两亿美元的“大数据研究计划”</a:t>
            </a:r>
            <a:r>
              <a:rPr lang="zh-CN" altLang="en-US" sz="2800" dirty="0" smtClean="0"/>
              <a:t>（</a:t>
            </a:r>
            <a:r>
              <a:rPr lang="en-US" altLang="zh-CN" sz="2800" dirty="0" smtClean="0">
                <a:solidFill>
                  <a:srgbClr val="FF0000"/>
                </a:solidFill>
              </a:rPr>
              <a:t>Big Data R&amp;D Initiative</a:t>
            </a:r>
            <a:r>
              <a:rPr lang="zh-CN" altLang="en-US" sz="2800" dirty="0" smtClean="0"/>
              <a:t>）</a:t>
            </a:r>
            <a:endParaRPr lang="en-US" altLang="zh-CN" sz="2800" dirty="0" smtClean="0"/>
          </a:p>
          <a:p>
            <a:r>
              <a:rPr lang="zh-CN" altLang="zh-CN" sz="2800" dirty="0" smtClean="0">
                <a:solidFill>
                  <a:srgbClr val="000099"/>
                </a:solidFill>
              </a:rPr>
              <a:t>同天</a:t>
            </a:r>
            <a:r>
              <a:rPr lang="zh-CN" altLang="zh-CN" sz="2800" dirty="0" smtClean="0"/>
              <a:t>，我国科技部发布的“</a:t>
            </a:r>
            <a:r>
              <a:rPr lang="zh-CN" altLang="zh-CN" sz="2800" dirty="0" smtClean="0">
                <a:solidFill>
                  <a:srgbClr val="FF0000"/>
                </a:solidFill>
              </a:rPr>
              <a:t>‘十二五’国家科技计划信息技术领域</a:t>
            </a:r>
            <a:r>
              <a:rPr lang="en-US" altLang="zh-CN" sz="2800" dirty="0" smtClean="0">
                <a:solidFill>
                  <a:srgbClr val="FF0000"/>
                </a:solidFill>
              </a:rPr>
              <a:t>2013</a:t>
            </a:r>
            <a:r>
              <a:rPr lang="zh-CN" altLang="zh-CN" sz="2800" dirty="0" smtClean="0">
                <a:solidFill>
                  <a:srgbClr val="FF0000"/>
                </a:solidFill>
              </a:rPr>
              <a:t>年度备选项目</a:t>
            </a:r>
            <a:r>
              <a:rPr lang="zh-CN" altLang="zh-CN" sz="2800" dirty="0" smtClean="0"/>
              <a:t>征集指南”把“大数据研究”列在首位</a:t>
            </a:r>
          </a:p>
        </p:txBody>
      </p:sp>
      <p:sp>
        <p:nvSpPr>
          <p:cNvPr id="4" name="灯片编号占位符 4"/>
          <p:cNvSpPr txBox="1">
            <a:spLocks noGrp="1"/>
          </p:cNvSpPr>
          <p:nvPr/>
        </p:nvSpPr>
        <p:spPr bwMode="auto">
          <a:xfrm>
            <a:off x="6948488" y="6448425"/>
            <a:ext cx="2133600" cy="365125"/>
          </a:xfrm>
          <a:prstGeom prst="rect">
            <a:avLst/>
          </a:prstGeom>
          <a:noFill/>
          <a:ln w="9525">
            <a:noFill/>
            <a:miter lim="800000"/>
            <a:headEnd/>
            <a:tailEnd/>
          </a:ln>
        </p:spPr>
        <p:txBody>
          <a:bodyPr anchor="ctr"/>
          <a:lstStyle/>
          <a:p>
            <a:pPr algn="r"/>
            <a:fld id="{AC832763-D968-4816-90F5-FC73E40A3BE8}" type="slidenum">
              <a:rPr lang="zh-CN" altLang="en-US" sz="1200" b="1">
                <a:solidFill>
                  <a:srgbClr val="898989"/>
                </a:solidFill>
                <a:latin typeface="Calibri" pitchFamily="34" charset="0"/>
              </a:rPr>
              <a:pPr algn="r"/>
              <a:t>12</a:t>
            </a:fld>
            <a:endParaRPr lang="en-US" altLang="zh-CN" sz="1200" b="1" dirty="0">
              <a:solidFill>
                <a:srgbClr val="898989"/>
              </a:solidFill>
              <a:latin typeface="Calibri" pitchFamily="34" charset="0"/>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smtClean="0">
                <a:solidFill>
                  <a:srgbClr val="000099"/>
                </a:solidFill>
              </a:rPr>
              <a:t>“</a:t>
            </a:r>
            <a:r>
              <a:rPr lang="zh-CN" altLang="en-US" b="1" dirty="0" smtClean="0">
                <a:solidFill>
                  <a:srgbClr val="000099"/>
                </a:solidFill>
              </a:rPr>
              <a:t>大数据</a:t>
            </a:r>
            <a:r>
              <a:rPr lang="en-US" altLang="zh-CN" b="1" dirty="0" smtClean="0">
                <a:solidFill>
                  <a:srgbClr val="000099"/>
                </a:solidFill>
              </a:rPr>
              <a:t>”</a:t>
            </a:r>
            <a:r>
              <a:rPr lang="zh-CN" altLang="en-US" b="1" dirty="0" smtClean="0">
                <a:solidFill>
                  <a:srgbClr val="000099"/>
                </a:solidFill>
              </a:rPr>
              <a:t>溯源</a:t>
            </a:r>
            <a:endParaRPr lang="zh-CN" altLang="en-US" dirty="0"/>
          </a:p>
        </p:txBody>
      </p:sp>
      <p:sp>
        <p:nvSpPr>
          <p:cNvPr id="3" name="内容占位符 2"/>
          <p:cNvSpPr>
            <a:spLocks noGrp="1"/>
          </p:cNvSpPr>
          <p:nvPr>
            <p:ph idx="1"/>
          </p:nvPr>
        </p:nvSpPr>
        <p:spPr/>
        <p:txBody>
          <a:bodyPr/>
          <a:lstStyle/>
          <a:p>
            <a:r>
              <a:rPr lang="zh-CN" altLang="en-US" sz="2400" dirty="0" smtClean="0"/>
              <a:t>美国</a:t>
            </a:r>
            <a:r>
              <a:rPr lang="en-US" altLang="zh-CN" sz="2400" dirty="0" smtClean="0"/>
              <a:t>2016</a:t>
            </a:r>
            <a:r>
              <a:rPr lang="zh-CN" altLang="en-US" sz="2400" dirty="0" smtClean="0"/>
              <a:t>年</a:t>
            </a:r>
            <a:r>
              <a:rPr lang="en-US" altLang="zh-CN" sz="2400" dirty="0" smtClean="0"/>
              <a:t>5</a:t>
            </a:r>
            <a:r>
              <a:rPr lang="zh-CN" altLang="en-US" sz="2400" dirty="0" smtClean="0"/>
              <a:t>月发布</a:t>
            </a:r>
            <a:r>
              <a:rPr lang="en-US" altLang="zh-CN" sz="2400" dirty="0" smtClean="0"/>
              <a:t>《</a:t>
            </a:r>
            <a:r>
              <a:rPr lang="zh-CN" altLang="en-US" sz="2400" dirty="0" smtClean="0"/>
              <a:t>联邦大数据研究与开发战略计划</a:t>
            </a:r>
            <a:r>
              <a:rPr lang="en-US" altLang="zh-CN" sz="2400" dirty="0" smtClean="0"/>
              <a:t>》</a:t>
            </a:r>
          </a:p>
          <a:p>
            <a:r>
              <a:rPr lang="zh-CN" altLang="en-US" sz="2400" dirty="0" smtClean="0"/>
              <a:t>其目标是对联邦机构的大数据相关项目和投资进行指导</a:t>
            </a:r>
            <a:r>
              <a:rPr lang="en-US" altLang="zh-CN" sz="2400" dirty="0" smtClean="0"/>
              <a:t>,</a:t>
            </a:r>
            <a:r>
              <a:rPr lang="zh-CN" altLang="en-US" sz="2400" dirty="0" smtClean="0"/>
              <a:t>主要围绕代表大数据研发关键领域的七个战略进行，包括促进人类对科学、医学和安全所有分支的认识</a:t>
            </a:r>
            <a:r>
              <a:rPr lang="en-US" altLang="zh-CN" sz="2400" dirty="0" smtClean="0"/>
              <a:t>;</a:t>
            </a:r>
            <a:r>
              <a:rPr lang="zh-CN" altLang="en-US" sz="2400" dirty="0" smtClean="0"/>
              <a:t>确保美国在研发领域继续发挥领导作用；通过研发来提高美国和世界解决紧迫社会和环境问题的能力。</a:t>
            </a:r>
            <a:endParaRPr lang="en-US" altLang="zh-CN" sz="2400" dirty="0" smtClean="0"/>
          </a:p>
          <a:p>
            <a:endParaRPr lang="en-US" altLang="zh-CN" sz="2400" dirty="0" smtClean="0">
              <a:ea typeface="黑体" pitchFamily="49" charset="-122"/>
            </a:endParaRPr>
          </a:p>
          <a:p>
            <a:endParaRPr lang="zh-CN" altLang="en-US" sz="2200" dirty="0" smtClean="0">
              <a:ea typeface="黑体" pitchFamily="49" charset="-122"/>
            </a:endParaRPr>
          </a:p>
          <a:p>
            <a:pPr lvl="1"/>
            <a:endParaRPr lang="en-US" altLang="zh-CN" sz="1200" dirty="0" smtClean="0">
              <a:ea typeface="黑体" pitchFamily="49" charset="-122"/>
            </a:endParaRPr>
          </a:p>
        </p:txBody>
      </p:sp>
      <p:sp>
        <p:nvSpPr>
          <p:cNvPr id="4" name="灯片编号占位符 4"/>
          <p:cNvSpPr txBox="1">
            <a:spLocks noGrp="1"/>
          </p:cNvSpPr>
          <p:nvPr/>
        </p:nvSpPr>
        <p:spPr bwMode="auto">
          <a:xfrm>
            <a:off x="6948488" y="6448425"/>
            <a:ext cx="2133600" cy="365125"/>
          </a:xfrm>
          <a:prstGeom prst="rect">
            <a:avLst/>
          </a:prstGeom>
          <a:noFill/>
          <a:ln w="9525">
            <a:noFill/>
            <a:miter lim="800000"/>
            <a:headEnd/>
            <a:tailEnd/>
          </a:ln>
        </p:spPr>
        <p:txBody>
          <a:bodyPr anchor="ctr"/>
          <a:lstStyle/>
          <a:p>
            <a:pPr algn="r"/>
            <a:fld id="{AC832763-D968-4816-90F5-FC73E40A3BE8}" type="slidenum">
              <a:rPr lang="zh-CN" altLang="en-US" sz="1200" b="1">
                <a:solidFill>
                  <a:srgbClr val="898989"/>
                </a:solidFill>
                <a:latin typeface="Calibri" pitchFamily="34" charset="0"/>
              </a:rPr>
              <a:pPr algn="r"/>
              <a:t>13</a:t>
            </a:fld>
            <a:endParaRPr lang="en-US" altLang="zh-CN" sz="1200" b="1" dirty="0">
              <a:solidFill>
                <a:srgbClr val="898989"/>
              </a:solidFill>
              <a:latin typeface="Calibri" pitchFamily="34" charset="0"/>
            </a:endParaRPr>
          </a:p>
        </p:txBody>
      </p:sp>
      <p:pic>
        <p:nvPicPr>
          <p:cNvPr id="96258" name="Picture 2" descr="战略计划"/>
          <p:cNvPicPr>
            <a:picLocks noChangeAspect="1" noChangeArrowheads="1"/>
          </p:cNvPicPr>
          <p:nvPr/>
        </p:nvPicPr>
        <p:blipFill>
          <a:blip r:embed="rId2"/>
          <a:srcRect/>
          <a:stretch>
            <a:fillRect/>
          </a:stretch>
        </p:blipFill>
        <p:spPr bwMode="auto">
          <a:xfrm>
            <a:off x="0" y="4000504"/>
            <a:ext cx="5267325" cy="2857500"/>
          </a:xfrm>
          <a:prstGeom prst="rect">
            <a:avLst/>
          </a:prstGeom>
          <a:noFill/>
        </p:spPr>
      </p:pic>
      <p:pic>
        <p:nvPicPr>
          <p:cNvPr id="96260" name="Picture 4" descr="大数据"/>
          <p:cNvPicPr>
            <a:picLocks noChangeAspect="1" noChangeArrowheads="1"/>
          </p:cNvPicPr>
          <p:nvPr/>
        </p:nvPicPr>
        <p:blipFill>
          <a:blip r:embed="rId3"/>
          <a:srcRect/>
          <a:stretch>
            <a:fillRect/>
          </a:stretch>
        </p:blipFill>
        <p:spPr bwMode="auto">
          <a:xfrm>
            <a:off x="5357818" y="4000504"/>
            <a:ext cx="3571900" cy="2857520"/>
          </a:xfrm>
          <a:prstGeom prst="rect">
            <a:avLst/>
          </a:prstGeom>
          <a:noFill/>
        </p:spPr>
      </p:pic>
      <p:sp>
        <p:nvSpPr>
          <p:cNvPr id="7" name="矩形 6"/>
          <p:cNvSpPr/>
          <p:nvPr/>
        </p:nvSpPr>
        <p:spPr>
          <a:xfrm>
            <a:off x="142844" y="3286124"/>
            <a:ext cx="9001156" cy="646331"/>
          </a:xfrm>
          <a:prstGeom prst="rect">
            <a:avLst/>
          </a:prstGeom>
        </p:spPr>
        <p:txBody>
          <a:bodyPr wrap="square">
            <a:spAutoFit/>
          </a:bodyPr>
          <a:lstStyle/>
          <a:p>
            <a:pPr algn="ctr"/>
            <a:r>
              <a:rPr lang="zh-CN" altLang="en-US" b="1" dirty="0" smtClean="0">
                <a:solidFill>
                  <a:srgbClr val="FF0000"/>
                </a:solidFill>
              </a:rPr>
              <a:t>“数据是一项有价值的国家资本，应对公众开放，而不是把其禁锢在政府体制。”　</a:t>
            </a:r>
            <a:endParaRPr lang="en-US" altLang="zh-CN" b="1" dirty="0" smtClean="0">
              <a:solidFill>
                <a:srgbClr val="FF0000"/>
              </a:solidFill>
            </a:endParaRPr>
          </a:p>
          <a:p>
            <a:pPr algn="ctr"/>
            <a:r>
              <a:rPr lang="en-US" altLang="zh-CN" b="1" dirty="0" smtClean="0">
                <a:solidFill>
                  <a:srgbClr val="FF0000"/>
                </a:solidFill>
              </a:rPr>
              <a:t>——</a:t>
            </a:r>
            <a:r>
              <a:rPr lang="zh-CN" altLang="en-US" b="1" dirty="0" smtClean="0">
                <a:solidFill>
                  <a:srgbClr val="FF0000"/>
                </a:solidFill>
              </a:rPr>
              <a:t>美国联邦政府</a:t>
            </a:r>
          </a:p>
        </p:txBody>
      </p:sp>
      <p:sp>
        <p:nvSpPr>
          <p:cNvPr id="8" name="矩形 7"/>
          <p:cNvSpPr/>
          <p:nvPr/>
        </p:nvSpPr>
        <p:spPr>
          <a:xfrm>
            <a:off x="142844" y="6621685"/>
            <a:ext cx="5357850" cy="307777"/>
          </a:xfrm>
          <a:prstGeom prst="rect">
            <a:avLst/>
          </a:prstGeom>
        </p:spPr>
        <p:txBody>
          <a:bodyPr wrap="square">
            <a:spAutoFit/>
          </a:bodyPr>
          <a:lstStyle/>
          <a:p>
            <a:r>
              <a:rPr lang="en-US" altLang="zh-CN" sz="1400" dirty="0" smtClean="0"/>
              <a:t>http://www.thebigdata.cn/YeJieDongTai/30500.html</a:t>
            </a:r>
            <a:endParaRPr lang="zh-CN" altLang="en-US" sz="1400" dirty="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1357290" y="2857496"/>
            <a:ext cx="6072230" cy="796908"/>
          </a:xfrm>
          <a:prstGeom prst="rect">
            <a:avLst/>
          </a:prstGeom>
        </p:spPr>
        <p:txBody>
          <a:bodyPr/>
          <a:lstStyle/>
          <a:p>
            <a:pPr algn="ctr" eaLnBrk="0" hangingPunct="0"/>
            <a:r>
              <a:rPr lang="zh-CN" altLang="en-US" sz="4400" b="1" kern="0" dirty="0" smtClean="0">
                <a:solidFill>
                  <a:schemeClr val="tx2"/>
                </a:solidFill>
                <a:latin typeface="+mj-lt"/>
                <a:ea typeface="+mj-ea"/>
                <a:cs typeface="+mj-cs"/>
              </a:rPr>
              <a:t>大数据成功案例</a:t>
            </a:r>
          </a:p>
          <a:p>
            <a:pPr algn="ctr" eaLnBrk="0" hangingPunct="0"/>
            <a:endParaRPr kumimoji="0" lang="zh-CN" altLang="en-US" sz="4400" b="1" i="0" u="none" strike="noStrike" kern="0" cap="none" spc="0" normalizeH="0" baseline="0" noProof="0" dirty="0">
              <a:ln>
                <a:noFill/>
              </a:ln>
              <a:solidFill>
                <a:schemeClr val="tx2"/>
              </a:solidFill>
              <a:effectLst/>
              <a:uLnTx/>
              <a:uFillTx/>
              <a:latin typeface="+mj-lt"/>
              <a:ea typeface="+mj-ea"/>
              <a:cs typeface="+mj-cs"/>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p:txBody>
          <a:bodyPr/>
          <a:lstStyle/>
          <a:p>
            <a:pPr>
              <a:defRPr/>
            </a:pPr>
            <a:fld id="{3AD224E6-15A8-4E74-8987-281A30D56C8B}" type="slidenum">
              <a:rPr lang="zh-CN" altLang="en-US" smtClean="0"/>
              <a:pPr>
                <a:defRPr/>
              </a:pPr>
              <a:t>15</a:t>
            </a:fld>
            <a:endParaRPr lang="zh-CN" altLang="en-US" dirty="0"/>
          </a:p>
        </p:txBody>
      </p:sp>
      <p:pic>
        <p:nvPicPr>
          <p:cNvPr id="5" name="Picture 4"/>
          <p:cNvPicPr>
            <a:picLocks noChangeAspect="1" noChangeArrowheads="1"/>
          </p:cNvPicPr>
          <p:nvPr/>
        </p:nvPicPr>
        <p:blipFill>
          <a:blip r:embed="rId2"/>
          <a:srcRect/>
          <a:stretch>
            <a:fillRect/>
          </a:stretch>
        </p:blipFill>
        <p:spPr bwMode="auto">
          <a:xfrm>
            <a:off x="5500688" y="3549632"/>
            <a:ext cx="3643312" cy="561975"/>
          </a:xfrm>
          <a:prstGeom prst="rect">
            <a:avLst/>
          </a:prstGeom>
          <a:noFill/>
          <a:ln w="9525">
            <a:noFill/>
            <a:miter lim="800000"/>
            <a:headEnd/>
            <a:tailEnd/>
          </a:ln>
        </p:spPr>
      </p:pic>
      <p:sp>
        <p:nvSpPr>
          <p:cNvPr id="6" name="TextBox 3"/>
          <p:cNvSpPr txBox="1">
            <a:spLocks noChangeArrowheads="1"/>
          </p:cNvSpPr>
          <p:nvPr/>
        </p:nvSpPr>
        <p:spPr bwMode="auto">
          <a:xfrm>
            <a:off x="354013" y="928670"/>
            <a:ext cx="8394700" cy="3086100"/>
          </a:xfrm>
          <a:prstGeom prst="rect">
            <a:avLst/>
          </a:prstGeom>
          <a:noFill/>
          <a:ln w="9525">
            <a:noFill/>
            <a:miter lim="800000"/>
            <a:headEnd/>
            <a:tailEnd/>
          </a:ln>
        </p:spPr>
        <p:txBody>
          <a:bodyPr>
            <a:spAutoFit/>
          </a:bodyPr>
          <a:lstStyle/>
          <a:p>
            <a:pPr marL="342900" indent="-342900">
              <a:spcBef>
                <a:spcPct val="20000"/>
              </a:spcBef>
              <a:buFont typeface="Wingdings" pitchFamily="2" charset="2"/>
              <a:buBlip>
                <a:blip r:embed="rId3"/>
              </a:buBlip>
            </a:pPr>
            <a:r>
              <a:rPr lang="zh-CN" altLang="en-US" sz="2400" dirty="0">
                <a:latin typeface="黑体" pitchFamily="49" charset="-122"/>
                <a:ea typeface="黑体" pitchFamily="49" charset="-122"/>
              </a:rPr>
              <a:t>过去</a:t>
            </a:r>
            <a:r>
              <a:rPr lang="en-US" altLang="zh-CN" sz="2400" dirty="0">
                <a:latin typeface="黑体" pitchFamily="49" charset="-122"/>
                <a:ea typeface="黑体" pitchFamily="49" charset="-122"/>
              </a:rPr>
              <a:t>5</a:t>
            </a:r>
            <a:r>
              <a:rPr lang="zh-CN" altLang="en-US" sz="2400" dirty="0">
                <a:latin typeface="黑体" pitchFamily="49" charset="-122"/>
                <a:ea typeface="黑体" pitchFamily="49" charset="-122"/>
              </a:rPr>
              <a:t>年大数据的研究，已经产生了重大突破，并在部分领域取得良好的应用</a:t>
            </a:r>
            <a:endParaRPr lang="en-US" altLang="zh-CN" sz="2400" dirty="0">
              <a:latin typeface="黑体" pitchFamily="49" charset="-122"/>
              <a:ea typeface="黑体" pitchFamily="49" charset="-122"/>
            </a:endParaRPr>
          </a:p>
          <a:p>
            <a:pPr marL="1085850" lvl="1" indent="-342900">
              <a:spcBef>
                <a:spcPct val="20000"/>
              </a:spcBef>
              <a:buFont typeface="Wingdings" pitchFamily="2" charset="2"/>
              <a:buBlip>
                <a:blip r:embed="rId3"/>
              </a:buBlip>
            </a:pPr>
            <a:r>
              <a:rPr lang="zh-CN" altLang="en-US" sz="2000" dirty="0">
                <a:latin typeface="黑体" pitchFamily="49" charset="-122"/>
                <a:ea typeface="黑体" pitchFamily="49" charset="-122"/>
              </a:rPr>
              <a:t>计算基础：大规模云计算、大规模深度学习</a:t>
            </a:r>
            <a:endParaRPr lang="en-US" altLang="zh-CN" sz="2000" dirty="0">
              <a:latin typeface="黑体" pitchFamily="49" charset="-122"/>
              <a:ea typeface="黑体" pitchFamily="49" charset="-122"/>
            </a:endParaRPr>
          </a:p>
          <a:p>
            <a:pPr marL="1085850" lvl="1" indent="-342900">
              <a:spcBef>
                <a:spcPct val="20000"/>
              </a:spcBef>
              <a:buFont typeface="Wingdings" pitchFamily="2" charset="2"/>
              <a:buBlip>
                <a:blip r:embed="rId3"/>
              </a:buBlip>
            </a:pPr>
            <a:r>
              <a:rPr lang="zh-CN" altLang="en-US" sz="2000" dirty="0">
                <a:latin typeface="黑体" pitchFamily="49" charset="-122"/>
                <a:ea typeface="黑体" pitchFamily="49" charset="-122"/>
              </a:rPr>
              <a:t>感知处理的角度：大规模深度学习，</a:t>
            </a:r>
            <a:r>
              <a:rPr lang="en-US" altLang="zh-CN" sz="2000" dirty="0" err="1">
                <a:latin typeface="黑体" pitchFamily="49" charset="-122"/>
                <a:ea typeface="黑体" pitchFamily="49" charset="-122"/>
              </a:rPr>
              <a:t>imageNet</a:t>
            </a:r>
            <a:endParaRPr lang="en-US" altLang="zh-CN" sz="2000" dirty="0">
              <a:latin typeface="黑体" pitchFamily="49" charset="-122"/>
              <a:ea typeface="黑体" pitchFamily="49" charset="-122"/>
            </a:endParaRPr>
          </a:p>
          <a:p>
            <a:pPr marL="1085850" lvl="1" indent="-342900">
              <a:spcBef>
                <a:spcPct val="20000"/>
              </a:spcBef>
              <a:buFont typeface="Wingdings" pitchFamily="2" charset="2"/>
              <a:buBlip>
                <a:blip r:embed="rId3"/>
              </a:buBlip>
            </a:pPr>
            <a:r>
              <a:rPr lang="zh-CN" altLang="en-US" sz="2000" dirty="0">
                <a:latin typeface="黑体" pitchFamily="49" charset="-122"/>
                <a:ea typeface="黑体" pitchFamily="49" charset="-122"/>
              </a:rPr>
              <a:t>知识组织与管理角度：大规模知识图谱</a:t>
            </a:r>
            <a:endParaRPr lang="en-US" altLang="zh-CN" sz="1600" dirty="0">
              <a:latin typeface="黑体" pitchFamily="49" charset="-122"/>
              <a:ea typeface="黑体" pitchFamily="49" charset="-122"/>
            </a:endParaRPr>
          </a:p>
          <a:p>
            <a:pPr marL="342900" indent="-342900">
              <a:spcBef>
                <a:spcPct val="20000"/>
              </a:spcBef>
              <a:buFont typeface="Wingdings" pitchFamily="2" charset="2"/>
              <a:buBlip>
                <a:blip r:embed="rId3"/>
              </a:buBlip>
            </a:pPr>
            <a:r>
              <a:rPr lang="zh-CN" altLang="en-US" sz="2400" dirty="0">
                <a:latin typeface="黑体" pitchFamily="49" charset="-122"/>
                <a:ea typeface="黑体" pitchFamily="49" charset="-122"/>
              </a:rPr>
              <a:t>基于数据产生知识的问答系统与个人辅助系统</a:t>
            </a:r>
            <a:endParaRPr lang="en-US" altLang="zh-CN" sz="2400" dirty="0">
              <a:latin typeface="黑体" pitchFamily="49" charset="-122"/>
              <a:ea typeface="黑体" pitchFamily="49" charset="-122"/>
            </a:endParaRPr>
          </a:p>
          <a:p>
            <a:pPr marL="1085850" lvl="1" indent="-342900">
              <a:spcBef>
                <a:spcPct val="20000"/>
              </a:spcBef>
              <a:buFont typeface="Wingdings" pitchFamily="2" charset="2"/>
              <a:buBlip>
                <a:blip r:embed="rId3"/>
              </a:buBlip>
            </a:pPr>
            <a:r>
              <a:rPr lang="en-US" altLang="zh-CN" sz="2000" dirty="0">
                <a:latin typeface="黑体" pitchFamily="49" charset="-122"/>
                <a:ea typeface="黑体" pitchFamily="49" charset="-122"/>
              </a:rPr>
              <a:t>Watson </a:t>
            </a:r>
            <a:r>
              <a:rPr lang="en-US" altLang="zh-CN" sz="2000" dirty="0" err="1">
                <a:latin typeface="黑体" pitchFamily="49" charset="-122"/>
                <a:ea typeface="黑体" pitchFamily="49" charset="-122"/>
              </a:rPr>
              <a:t>DeepQA</a:t>
            </a:r>
            <a:r>
              <a:rPr lang="zh-CN" altLang="en-US" sz="2000" dirty="0">
                <a:latin typeface="黑体" pitchFamily="49" charset="-122"/>
                <a:ea typeface="黑体" pitchFamily="49" charset="-122"/>
              </a:rPr>
              <a:t>：智能搜索</a:t>
            </a:r>
            <a:r>
              <a:rPr lang="en-US" altLang="zh-CN" sz="2000" dirty="0">
                <a:latin typeface="黑体" pitchFamily="49" charset="-122"/>
                <a:ea typeface="黑体" pitchFamily="49" charset="-122"/>
                <a:sym typeface="Wingdings" pitchFamily="2" charset="2"/>
              </a:rPr>
              <a:t></a:t>
            </a:r>
            <a:r>
              <a:rPr lang="zh-CN" altLang="en-US" sz="2000" dirty="0">
                <a:latin typeface="黑体" pitchFamily="49" charset="-122"/>
                <a:ea typeface="黑体" pitchFamily="49" charset="-122"/>
              </a:rPr>
              <a:t>知识引擎</a:t>
            </a:r>
            <a:endParaRPr lang="en-US" altLang="zh-CN" sz="2000" dirty="0">
              <a:latin typeface="黑体" pitchFamily="49" charset="-122"/>
              <a:ea typeface="黑体" pitchFamily="49" charset="-122"/>
            </a:endParaRPr>
          </a:p>
          <a:p>
            <a:pPr marL="1085850" lvl="1" indent="-342900">
              <a:spcBef>
                <a:spcPct val="20000"/>
              </a:spcBef>
              <a:buFont typeface="Wingdings" pitchFamily="2" charset="2"/>
              <a:buBlip>
                <a:blip r:embed="rId3"/>
              </a:buBlip>
            </a:pPr>
            <a:r>
              <a:rPr lang="en-US" altLang="zh-CN" sz="2000" dirty="0">
                <a:latin typeface="黑体" pitchFamily="49" charset="-122"/>
                <a:ea typeface="黑体" pitchFamily="49" charset="-122"/>
              </a:rPr>
              <a:t>Apple </a:t>
            </a:r>
            <a:r>
              <a:rPr lang="en-US" altLang="zh-CN" sz="2000" dirty="0" err="1">
                <a:latin typeface="黑体" pitchFamily="49" charset="-122"/>
                <a:ea typeface="黑体" pitchFamily="49" charset="-122"/>
              </a:rPr>
              <a:t>Siri</a:t>
            </a:r>
            <a:r>
              <a:rPr lang="en-US" altLang="zh-CN" sz="2000" dirty="0">
                <a:latin typeface="黑体" pitchFamily="49" charset="-122"/>
                <a:ea typeface="黑体" pitchFamily="49" charset="-122"/>
              </a:rPr>
              <a:t> &amp; Wolfram Alpha</a:t>
            </a:r>
            <a:endParaRPr lang="zh-CN" altLang="en-US" sz="2400" dirty="0">
              <a:latin typeface="黑体" pitchFamily="49" charset="-122"/>
              <a:ea typeface="黑体" pitchFamily="49" charset="-122"/>
            </a:endParaRPr>
          </a:p>
        </p:txBody>
      </p:sp>
      <p:pic>
        <p:nvPicPr>
          <p:cNvPr id="7" name="Picture 2"/>
          <p:cNvPicPr>
            <a:picLocks noChangeAspect="1" noChangeArrowheads="1"/>
          </p:cNvPicPr>
          <p:nvPr/>
        </p:nvPicPr>
        <p:blipFill>
          <a:blip r:embed="rId4"/>
          <a:srcRect/>
          <a:stretch>
            <a:fillRect/>
          </a:stretch>
        </p:blipFill>
        <p:spPr bwMode="auto">
          <a:xfrm>
            <a:off x="684213" y="4159232"/>
            <a:ext cx="3887787" cy="2398713"/>
          </a:xfrm>
          <a:prstGeom prst="rect">
            <a:avLst/>
          </a:prstGeom>
          <a:noFill/>
          <a:ln w="9525">
            <a:noFill/>
            <a:miter lim="800000"/>
            <a:headEnd/>
            <a:tailEnd/>
          </a:ln>
        </p:spPr>
      </p:pic>
      <p:pic>
        <p:nvPicPr>
          <p:cNvPr id="8" name="Picture 3"/>
          <p:cNvPicPr>
            <a:picLocks noChangeAspect="1" noChangeArrowheads="1"/>
          </p:cNvPicPr>
          <p:nvPr/>
        </p:nvPicPr>
        <p:blipFill>
          <a:blip r:embed="rId5"/>
          <a:srcRect/>
          <a:stretch>
            <a:fillRect/>
          </a:stretch>
        </p:blipFill>
        <p:spPr bwMode="auto">
          <a:xfrm>
            <a:off x="4572000" y="4114782"/>
            <a:ext cx="3887788" cy="2486025"/>
          </a:xfrm>
          <a:prstGeom prst="rect">
            <a:avLst/>
          </a:prstGeom>
          <a:noFill/>
          <a:ln w="9525">
            <a:noFill/>
            <a:miter lim="800000"/>
            <a:headEnd/>
            <a:tailEnd/>
          </a:ln>
        </p:spPr>
      </p:pic>
      <p:sp>
        <p:nvSpPr>
          <p:cNvPr id="9" name="矩形 8"/>
          <p:cNvSpPr/>
          <p:nvPr/>
        </p:nvSpPr>
        <p:spPr>
          <a:xfrm>
            <a:off x="0" y="6281720"/>
            <a:ext cx="9144000" cy="36988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spAutoFit/>
          </a:bodyPr>
          <a:lstStyle/>
          <a:p>
            <a:pPr>
              <a:buFont typeface="Arial" panose="020B0604020202020204" pitchFamily="34" charset="0"/>
              <a:buNone/>
              <a:defRPr/>
            </a:pPr>
            <a:r>
              <a:rPr lang="en-US" altLang="zh-CN" noProof="1"/>
              <a:t>Watson</a:t>
            </a:r>
            <a:r>
              <a:rPr lang="zh-CN" altLang="en-US" noProof="1"/>
              <a:t>和</a:t>
            </a:r>
            <a:r>
              <a:rPr lang="en-US" altLang="zh-CN" noProof="1"/>
              <a:t>Wolfram|Alpha</a:t>
            </a:r>
            <a:r>
              <a:rPr lang="zh-CN" altLang="en-US" noProof="1"/>
              <a:t>的成功说明：</a:t>
            </a:r>
            <a:r>
              <a:rPr lang="en-US" altLang="zh-CN" noProof="1"/>
              <a:t>AI</a:t>
            </a:r>
            <a:r>
              <a:rPr lang="zh-CN" altLang="en-US" noProof="1"/>
              <a:t>可以用一个纯粹的计算系统</a:t>
            </a:r>
            <a:r>
              <a:rPr lang="en-US" altLang="zh-CN" noProof="1"/>
              <a:t>(</a:t>
            </a:r>
            <a:r>
              <a:rPr lang="zh-CN" altLang="en-US" noProof="1"/>
              <a:t>交互</a:t>
            </a:r>
            <a:r>
              <a:rPr lang="en-US" altLang="zh-CN" noProof="1"/>
              <a:t>+</a:t>
            </a:r>
            <a:r>
              <a:rPr lang="zh-CN" altLang="en-US" noProof="1"/>
              <a:t>计算</a:t>
            </a:r>
            <a:r>
              <a:rPr lang="en-US" altLang="zh-CN" noProof="1"/>
              <a:t>)</a:t>
            </a:r>
            <a:r>
              <a:rPr lang="zh-CN" altLang="en-US" noProof="1"/>
              <a:t>实现</a:t>
            </a:r>
          </a:p>
        </p:txBody>
      </p:sp>
      <p:pic>
        <p:nvPicPr>
          <p:cNvPr id="10" name="Picture 4" descr="Image result for alphago"/>
          <p:cNvPicPr>
            <a:picLocks noChangeAspect="1" noChangeArrowheads="1"/>
          </p:cNvPicPr>
          <p:nvPr/>
        </p:nvPicPr>
        <p:blipFill>
          <a:blip r:embed="rId6" cstate="print"/>
          <a:srcRect/>
          <a:stretch>
            <a:fillRect/>
          </a:stretch>
        </p:blipFill>
        <p:spPr bwMode="auto">
          <a:xfrm>
            <a:off x="7286644" y="1357298"/>
            <a:ext cx="1571636" cy="2082418"/>
          </a:xfrm>
          <a:prstGeom prst="rect">
            <a:avLst/>
          </a:prstGeom>
          <a:noFill/>
        </p:spPr>
      </p:pic>
      <p:sp>
        <p:nvSpPr>
          <p:cNvPr id="12" name="标题 1"/>
          <p:cNvSpPr>
            <a:spLocks noChangeArrowheads="1"/>
          </p:cNvSpPr>
          <p:nvPr/>
        </p:nvSpPr>
        <p:spPr bwMode="auto">
          <a:xfrm>
            <a:off x="179388" y="66694"/>
            <a:ext cx="8686800" cy="774700"/>
          </a:xfrm>
          <a:prstGeom prst="rect">
            <a:avLst/>
          </a:prstGeom>
          <a:noFill/>
          <a:ln>
            <a:noFill/>
            <a:miter lim="800000"/>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p>
            <a:pPr marL="914400" indent="-914400" eaLnBrk="0" hangingPunct="0">
              <a:defRPr/>
            </a:pPr>
            <a:r>
              <a:rPr lang="zh-CN" altLang="en-US" sz="3600" b="1" dirty="0">
                <a:solidFill>
                  <a:srgbClr val="000099"/>
                </a:solidFill>
                <a:latin typeface="Arial Unicode MS" pitchFamily="34" charset="-122"/>
                <a:ea typeface="黑体" pitchFamily="49" charset="-122"/>
                <a:cs typeface="+mj-cs"/>
                <a:sym typeface="黑体" panose="02010609060101010101" pitchFamily="49" charset="-122"/>
              </a:rPr>
              <a:t>大</a:t>
            </a:r>
            <a:r>
              <a:rPr lang="zh-CN" altLang="en-US" sz="3600" b="1" dirty="0" smtClean="0">
                <a:solidFill>
                  <a:srgbClr val="000099"/>
                </a:solidFill>
                <a:latin typeface="Arial Unicode MS" pitchFamily="34" charset="-122"/>
                <a:ea typeface="黑体" pitchFamily="49" charset="-122"/>
                <a:cs typeface="+mj-cs"/>
                <a:sym typeface="黑体" panose="02010609060101010101" pitchFamily="49" charset="-122"/>
              </a:rPr>
              <a:t>数据的研究与应用：取得重大突破</a:t>
            </a:r>
            <a:endParaRPr lang="en-US" altLang="zh-CN" sz="3600" b="1" dirty="0">
              <a:solidFill>
                <a:srgbClr val="000099"/>
              </a:solidFill>
              <a:latin typeface="Arial Unicode MS" pitchFamily="34" charset="-122"/>
              <a:ea typeface="黑体" pitchFamily="49" charset="-122"/>
              <a:cs typeface="+mj-cs"/>
              <a:sym typeface="黑体" panose="02010609060101010101" pitchFamily="49" charset="-122"/>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L="914400" lvl="0" indent="-914400">
              <a:defRPr/>
            </a:pPr>
            <a:r>
              <a:rPr lang="zh-CN" altLang="en-US" sz="3600" b="1" kern="1200" dirty="0" smtClean="0">
                <a:solidFill>
                  <a:srgbClr val="000099"/>
                </a:solidFill>
                <a:latin typeface="Arial Unicode MS" pitchFamily="34" charset="-122"/>
                <a:ea typeface="黑体" pitchFamily="49" charset="-122"/>
                <a:sym typeface="黑体" panose="02010609060101010101" pitchFamily="49" charset="-122"/>
              </a:rPr>
              <a:t>大数据的研究与应用</a:t>
            </a:r>
            <a:r>
              <a:rPr lang="en-US" altLang="zh-CN" sz="3600" b="1" kern="1200" dirty="0" smtClean="0">
                <a:solidFill>
                  <a:srgbClr val="000099"/>
                </a:solidFill>
                <a:latin typeface="Arial Unicode MS" pitchFamily="34" charset="-122"/>
                <a:ea typeface="黑体" pitchFamily="49" charset="-122"/>
                <a:sym typeface="黑体" panose="02010609060101010101" pitchFamily="49" charset="-122"/>
              </a:rPr>
              <a:t>1</a:t>
            </a:r>
            <a:r>
              <a:rPr lang="zh-CN" altLang="en-US" sz="3600" b="1" kern="1200" dirty="0" smtClean="0">
                <a:solidFill>
                  <a:srgbClr val="000099"/>
                </a:solidFill>
                <a:latin typeface="Arial Unicode MS" pitchFamily="34" charset="-122"/>
                <a:ea typeface="黑体" pitchFamily="49" charset="-122"/>
                <a:sym typeface="黑体" panose="02010609060101010101" pitchFamily="49" charset="-122"/>
              </a:rPr>
              <a:t>：</a:t>
            </a:r>
            <a:r>
              <a:rPr lang="en-US" altLang="zh-CN" sz="3600" b="1" kern="1200" dirty="0" smtClean="0">
                <a:solidFill>
                  <a:srgbClr val="000099"/>
                </a:solidFill>
                <a:latin typeface="Arial Unicode MS" pitchFamily="34" charset="-122"/>
                <a:ea typeface="黑体" pitchFamily="49" charset="-122"/>
                <a:sym typeface="黑体" panose="02010609060101010101" pitchFamily="49" charset="-122"/>
              </a:rPr>
              <a:t>IBM Watson</a:t>
            </a:r>
            <a:endParaRPr lang="zh-CN" altLang="en-US" sz="3600" b="1" kern="1200" dirty="0">
              <a:solidFill>
                <a:srgbClr val="000099"/>
              </a:solidFill>
              <a:latin typeface="Arial Unicode MS" pitchFamily="34" charset="-122"/>
              <a:ea typeface="黑体" pitchFamily="49" charset="-122"/>
              <a:sym typeface="黑体" panose="02010609060101010101" pitchFamily="49" charset="-122"/>
            </a:endParaRPr>
          </a:p>
        </p:txBody>
      </p:sp>
      <p:sp>
        <p:nvSpPr>
          <p:cNvPr id="4" name="灯片编号占位符 3"/>
          <p:cNvSpPr>
            <a:spLocks noGrp="1"/>
          </p:cNvSpPr>
          <p:nvPr>
            <p:ph type="sldNum" sz="quarter" idx="10"/>
          </p:nvPr>
        </p:nvSpPr>
        <p:spPr/>
        <p:txBody>
          <a:bodyPr/>
          <a:lstStyle/>
          <a:p>
            <a:pPr>
              <a:defRPr/>
            </a:pPr>
            <a:fld id="{3AD224E6-15A8-4E74-8987-281A30D56C8B}" type="slidenum">
              <a:rPr lang="zh-CN" altLang="en-US" smtClean="0"/>
              <a:pPr>
                <a:defRPr/>
              </a:pPr>
              <a:t>16</a:t>
            </a:fld>
            <a:endParaRPr lang="zh-CN" altLang="en-US" dirty="0"/>
          </a:p>
        </p:txBody>
      </p:sp>
      <p:pic>
        <p:nvPicPr>
          <p:cNvPr id="2050" name="Picture 2" descr="https://addins.kwwl.com/blogs/download/wp-content/uploads/2011/02/JEO-IBM-Challenge-Logo.jpg"/>
          <p:cNvPicPr>
            <a:picLocks noChangeAspect="1" noChangeArrowheads="1"/>
          </p:cNvPicPr>
          <p:nvPr/>
        </p:nvPicPr>
        <p:blipFill>
          <a:blip r:embed="rId2"/>
          <a:srcRect/>
          <a:stretch>
            <a:fillRect/>
          </a:stretch>
        </p:blipFill>
        <p:spPr bwMode="auto">
          <a:xfrm>
            <a:off x="142844" y="1214422"/>
            <a:ext cx="9016979" cy="5072051"/>
          </a:xfrm>
          <a:prstGeom prst="rect">
            <a:avLst/>
          </a:prstGeom>
          <a:noFill/>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600" b="1" kern="1200" dirty="0" smtClean="0">
                <a:solidFill>
                  <a:srgbClr val="000099"/>
                </a:solidFill>
                <a:latin typeface="Arial Unicode MS" pitchFamily="34" charset="-122"/>
                <a:ea typeface="黑体" pitchFamily="49" charset="-122"/>
                <a:sym typeface="黑体" panose="02010609060101010101" pitchFamily="49" charset="-122"/>
              </a:rPr>
              <a:t>大数据的研究与应用</a:t>
            </a:r>
            <a:r>
              <a:rPr lang="en-US" altLang="zh-CN" sz="3600" b="1" kern="1200" dirty="0" smtClean="0">
                <a:solidFill>
                  <a:srgbClr val="000099"/>
                </a:solidFill>
                <a:latin typeface="Arial Unicode MS" pitchFamily="34" charset="-122"/>
                <a:ea typeface="黑体" pitchFamily="49" charset="-122"/>
                <a:sym typeface="黑体" panose="02010609060101010101" pitchFamily="49" charset="-122"/>
              </a:rPr>
              <a:t>1</a:t>
            </a:r>
            <a:r>
              <a:rPr lang="zh-CN" altLang="en-US" sz="3600" b="1" kern="1200" dirty="0" smtClean="0">
                <a:solidFill>
                  <a:srgbClr val="000099"/>
                </a:solidFill>
                <a:latin typeface="Arial Unicode MS" pitchFamily="34" charset="-122"/>
                <a:ea typeface="黑体" pitchFamily="49" charset="-122"/>
                <a:sym typeface="黑体" panose="02010609060101010101" pitchFamily="49" charset="-122"/>
              </a:rPr>
              <a:t>：</a:t>
            </a:r>
            <a:r>
              <a:rPr lang="en-US" altLang="zh-CN" sz="3600" b="1" kern="1200" dirty="0" smtClean="0">
                <a:solidFill>
                  <a:srgbClr val="000099"/>
                </a:solidFill>
                <a:latin typeface="Arial Unicode MS" pitchFamily="34" charset="-122"/>
                <a:ea typeface="黑体" pitchFamily="49" charset="-122"/>
                <a:sym typeface="黑体" panose="02010609060101010101" pitchFamily="49" charset="-122"/>
              </a:rPr>
              <a:t> IBM Watson</a:t>
            </a:r>
            <a:endParaRPr lang="zh-CN" altLang="en-US" dirty="0">
              <a:solidFill>
                <a:srgbClr val="000099"/>
              </a:solidFill>
            </a:endParaRPr>
          </a:p>
        </p:txBody>
      </p:sp>
      <p:sp>
        <p:nvSpPr>
          <p:cNvPr id="4" name="灯片编号占位符 3"/>
          <p:cNvSpPr>
            <a:spLocks noGrp="1"/>
          </p:cNvSpPr>
          <p:nvPr>
            <p:ph type="sldNum" sz="quarter" idx="10"/>
          </p:nvPr>
        </p:nvSpPr>
        <p:spPr/>
        <p:txBody>
          <a:bodyPr/>
          <a:lstStyle/>
          <a:p>
            <a:pPr>
              <a:defRPr/>
            </a:pPr>
            <a:fld id="{3AD224E6-15A8-4E74-8987-281A30D56C8B}" type="slidenum">
              <a:rPr lang="zh-CN" altLang="en-US" smtClean="0"/>
              <a:pPr>
                <a:defRPr/>
              </a:pPr>
              <a:t>17</a:t>
            </a:fld>
            <a:endParaRPr lang="zh-CN" altLang="en-US" dirty="0"/>
          </a:p>
        </p:txBody>
      </p:sp>
      <p:sp>
        <p:nvSpPr>
          <p:cNvPr id="5" name="内容占位符 2"/>
          <p:cNvSpPr>
            <a:spLocks noGrp="1"/>
          </p:cNvSpPr>
          <p:nvPr>
            <p:ph idx="1"/>
          </p:nvPr>
        </p:nvSpPr>
        <p:spPr>
          <a:xfrm>
            <a:off x="285720" y="1000108"/>
            <a:ext cx="8501122" cy="5429288"/>
          </a:xfrm>
        </p:spPr>
        <p:txBody>
          <a:bodyPr/>
          <a:lstStyle/>
          <a:p>
            <a:r>
              <a:rPr kumimoji="1" lang="en-US" altLang="zh-CN" sz="2800" dirty="0" smtClean="0"/>
              <a:t>2011</a:t>
            </a:r>
            <a:r>
              <a:rPr kumimoji="1" lang="zh-CN" altLang="en-US" sz="2800" dirty="0" smtClean="0"/>
              <a:t>年</a:t>
            </a:r>
            <a:r>
              <a:rPr kumimoji="1" lang="en-US" altLang="zh-CN" sz="2800" dirty="0" smtClean="0"/>
              <a:t>2</a:t>
            </a:r>
            <a:r>
              <a:rPr kumimoji="1" lang="zh-CN" altLang="en-US" sz="2800" dirty="0" smtClean="0"/>
              <a:t>月</a:t>
            </a:r>
            <a:r>
              <a:rPr kumimoji="1" lang="en-US" altLang="zh-CN" sz="2800" dirty="0" smtClean="0"/>
              <a:t>11</a:t>
            </a:r>
            <a:r>
              <a:rPr kumimoji="1" lang="zh-CN" altLang="en-US" sz="2800" dirty="0" smtClean="0"/>
              <a:t>日</a:t>
            </a:r>
            <a:r>
              <a:rPr lang="zh-CN" altLang="zh-CN" sz="2800" dirty="0" smtClean="0"/>
              <a:t>，美国很受欢迎的智力竞答 “危险边缘（</a:t>
            </a:r>
            <a:r>
              <a:rPr lang="en-US" altLang="zh-CN" sz="2800" dirty="0" smtClean="0">
                <a:solidFill>
                  <a:srgbClr val="FF0000"/>
                </a:solidFill>
              </a:rPr>
              <a:t>Jeopardy</a:t>
            </a:r>
            <a:r>
              <a:rPr lang="zh-CN" altLang="zh-CN" sz="2800" dirty="0" smtClean="0"/>
              <a:t>）”电视节目</a:t>
            </a:r>
            <a:endParaRPr lang="en-US" altLang="zh-CN" sz="2800" dirty="0" smtClean="0"/>
          </a:p>
          <a:p>
            <a:pPr lvl="1"/>
            <a:r>
              <a:rPr lang="en-US" altLang="zh-CN" sz="2000" dirty="0" smtClean="0"/>
              <a:t>IBM</a:t>
            </a:r>
            <a:r>
              <a:rPr lang="zh-CN" altLang="zh-CN" sz="2000" dirty="0" smtClean="0"/>
              <a:t>的“</a:t>
            </a:r>
            <a:r>
              <a:rPr lang="zh-CN" altLang="zh-CN" sz="2000" dirty="0" smtClean="0">
                <a:solidFill>
                  <a:srgbClr val="C00000"/>
                </a:solidFill>
              </a:rPr>
              <a:t>沃森</a:t>
            </a:r>
            <a:r>
              <a:rPr lang="zh-CN" altLang="zh-CN" sz="2000" dirty="0" smtClean="0"/>
              <a:t>”</a:t>
            </a:r>
            <a:r>
              <a:rPr lang="zh-CN" altLang="en-US" sz="2000" dirty="0" smtClean="0"/>
              <a:t>系统</a:t>
            </a:r>
            <a:r>
              <a:rPr lang="zh-CN" altLang="zh-CN" sz="2000" dirty="0" smtClean="0"/>
              <a:t>以绝对优势战胜两名人类顶级选手</a:t>
            </a:r>
            <a:endParaRPr lang="en-US" altLang="zh-CN" sz="2000" dirty="0" smtClean="0"/>
          </a:p>
          <a:p>
            <a:pPr lvl="1"/>
            <a:r>
              <a:rPr lang="zh-CN" altLang="zh-CN" sz="2000" dirty="0" smtClean="0"/>
              <a:t>和</a:t>
            </a:r>
            <a:r>
              <a:rPr lang="en-US" altLang="zh-CN" sz="2000" dirty="0" smtClean="0"/>
              <a:t>14</a:t>
            </a:r>
            <a:r>
              <a:rPr lang="zh-CN" altLang="zh-CN" sz="2000" dirty="0" smtClean="0"/>
              <a:t>年前的“</a:t>
            </a:r>
            <a:r>
              <a:rPr lang="zh-CN" altLang="zh-CN" sz="2000" dirty="0" smtClean="0">
                <a:solidFill>
                  <a:srgbClr val="C00000"/>
                </a:solidFill>
              </a:rPr>
              <a:t>深蓝</a:t>
            </a:r>
            <a:r>
              <a:rPr lang="zh-CN" altLang="zh-CN" sz="2000" dirty="0" smtClean="0"/>
              <a:t>”</a:t>
            </a:r>
            <a:r>
              <a:rPr lang="zh-CN" altLang="en-US" sz="2000" dirty="0" smtClean="0"/>
              <a:t>（战胜</a:t>
            </a:r>
            <a:r>
              <a:rPr lang="zh-CN" altLang="zh-CN" sz="2000" b="1" dirty="0" smtClean="0">
                <a:solidFill>
                  <a:srgbClr val="C00000"/>
                </a:solidFill>
              </a:rPr>
              <a:t>加里·卡斯帕罗夫</a:t>
            </a:r>
            <a:r>
              <a:rPr lang="zh-CN" altLang="en-US" sz="2000" b="1" dirty="0" smtClean="0"/>
              <a:t>）</a:t>
            </a:r>
            <a:r>
              <a:rPr lang="zh-CN" altLang="zh-CN" sz="2000" dirty="0" smtClean="0"/>
              <a:t>相比，“沃森”除具有超群的计算能力外，更拥有超大规模的</a:t>
            </a:r>
            <a:r>
              <a:rPr lang="zh-CN" altLang="zh-CN" sz="2000" dirty="0" smtClean="0">
                <a:solidFill>
                  <a:srgbClr val="FF0000"/>
                </a:solidFill>
              </a:rPr>
              <a:t>数据以及数据处理</a:t>
            </a:r>
            <a:r>
              <a:rPr lang="zh-CN" altLang="zh-CN" sz="2000" dirty="0" smtClean="0"/>
              <a:t>能力</a:t>
            </a:r>
            <a:endParaRPr lang="zh-CN" altLang="zh-CN" sz="2000" dirty="0"/>
          </a:p>
        </p:txBody>
      </p:sp>
      <p:pic>
        <p:nvPicPr>
          <p:cNvPr id="6" name="图片 5" descr="Watson_Jeopardy.jpg"/>
          <p:cNvPicPr>
            <a:picLocks noChangeAspect="1"/>
          </p:cNvPicPr>
          <p:nvPr/>
        </p:nvPicPr>
        <p:blipFill>
          <a:blip r:embed="rId2" cstate="print"/>
          <a:stretch>
            <a:fillRect/>
          </a:stretch>
        </p:blipFill>
        <p:spPr>
          <a:xfrm>
            <a:off x="1691680" y="3140968"/>
            <a:ext cx="6135593" cy="3456384"/>
          </a:xfrm>
          <a:prstGeom prst="rect">
            <a:avLst/>
          </a:prstGeom>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600" b="1" kern="1200" dirty="0" smtClean="0">
                <a:solidFill>
                  <a:srgbClr val="000099"/>
                </a:solidFill>
                <a:latin typeface="Arial Unicode MS" pitchFamily="34" charset="-122"/>
                <a:ea typeface="黑体" pitchFamily="49" charset="-122"/>
                <a:sym typeface="黑体" panose="02010609060101010101" pitchFamily="49" charset="-122"/>
              </a:rPr>
              <a:t>大数据的研究与应用</a:t>
            </a:r>
            <a:r>
              <a:rPr lang="en-US" altLang="zh-CN" sz="3600" b="1" kern="1200" dirty="0" smtClean="0">
                <a:solidFill>
                  <a:srgbClr val="000099"/>
                </a:solidFill>
                <a:latin typeface="Arial Unicode MS" pitchFamily="34" charset="-122"/>
                <a:ea typeface="黑体" pitchFamily="49" charset="-122"/>
                <a:sym typeface="黑体" panose="02010609060101010101" pitchFamily="49" charset="-122"/>
              </a:rPr>
              <a:t>1</a:t>
            </a:r>
            <a:r>
              <a:rPr lang="zh-CN" altLang="en-US" sz="3600" b="1" kern="1200" dirty="0" smtClean="0">
                <a:solidFill>
                  <a:srgbClr val="000099"/>
                </a:solidFill>
                <a:latin typeface="Arial Unicode MS" pitchFamily="34" charset="-122"/>
                <a:ea typeface="黑体" pitchFamily="49" charset="-122"/>
                <a:sym typeface="黑体" panose="02010609060101010101" pitchFamily="49" charset="-122"/>
              </a:rPr>
              <a:t>：</a:t>
            </a:r>
            <a:r>
              <a:rPr lang="en-US" altLang="zh-CN" sz="3600" b="1" kern="1200" dirty="0" smtClean="0">
                <a:solidFill>
                  <a:srgbClr val="000099"/>
                </a:solidFill>
                <a:latin typeface="Arial Unicode MS" pitchFamily="34" charset="-122"/>
                <a:ea typeface="黑体" pitchFamily="49" charset="-122"/>
                <a:sym typeface="黑体" panose="02010609060101010101" pitchFamily="49" charset="-122"/>
              </a:rPr>
              <a:t> IBM Watson</a:t>
            </a:r>
            <a:endParaRPr lang="zh-CN" altLang="en-US" dirty="0">
              <a:solidFill>
                <a:srgbClr val="000099"/>
              </a:solidFill>
            </a:endParaRPr>
          </a:p>
        </p:txBody>
      </p:sp>
      <p:sp>
        <p:nvSpPr>
          <p:cNvPr id="4" name="灯片编号占位符 3"/>
          <p:cNvSpPr>
            <a:spLocks noGrp="1"/>
          </p:cNvSpPr>
          <p:nvPr>
            <p:ph type="sldNum" sz="quarter" idx="10"/>
          </p:nvPr>
        </p:nvSpPr>
        <p:spPr/>
        <p:txBody>
          <a:bodyPr/>
          <a:lstStyle/>
          <a:p>
            <a:pPr>
              <a:defRPr/>
            </a:pPr>
            <a:fld id="{3AD224E6-15A8-4E74-8987-281A30D56C8B}" type="slidenum">
              <a:rPr lang="zh-CN" altLang="en-US" smtClean="0"/>
              <a:pPr>
                <a:defRPr/>
              </a:pPr>
              <a:t>18</a:t>
            </a:fld>
            <a:endParaRPr lang="zh-CN" altLang="en-US" dirty="0"/>
          </a:p>
        </p:txBody>
      </p:sp>
      <p:pic>
        <p:nvPicPr>
          <p:cNvPr id="8" name="IBM Watson - Final Jeopardy!.mp4">
            <a:hlinkClick r:id="" action="ppaction://media"/>
          </p:cNvPr>
          <p:cNvPicPr>
            <a:picLocks noRot="1" noChangeAspect="1"/>
          </p:cNvPicPr>
          <p:nvPr>
            <a:videoFile r:link="rId1"/>
          </p:nvPr>
        </p:nvPicPr>
        <p:blipFill>
          <a:blip r:embed="rId3"/>
          <a:stretch>
            <a:fillRect/>
          </a:stretch>
        </p:blipFill>
        <p:spPr>
          <a:xfrm>
            <a:off x="642910" y="875091"/>
            <a:ext cx="7786742" cy="5840057"/>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8"/>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8"/>
                                        </p:tgtEl>
                                      </p:cBhvr>
                                    </p:cmd>
                                  </p:childTnLst>
                                </p:cTn>
                              </p:par>
                            </p:childTnLst>
                          </p:cTn>
                        </p:par>
                      </p:childTnLst>
                    </p:cTn>
                  </p:par>
                </p:childTnLst>
              </p:cTn>
              <p:nextCondLst>
                <p:cond evt="onClick" delay="0">
                  <p:tgtEl>
                    <p:spTgt spid="8"/>
                  </p:tgtEl>
                </p:cond>
              </p:nextCondLst>
            </p:seq>
            <p:video>
              <p:cMediaNode>
                <p:cTn id="7" fill="hold" display="0">
                  <p:stCondLst>
                    <p:cond delay="indefinite"/>
                  </p:stCondLst>
                  <p:endCondLst>
                    <p:cond evt="onNext" delay="0">
                      <p:tgtEl>
                        <p:sldTgt/>
                      </p:tgtEl>
                    </p:cond>
                    <p:cond evt="onPrev" delay="0">
                      <p:tgtEl>
                        <p:sldTgt/>
                      </p:tgtEl>
                    </p:cond>
                  </p:endCondLst>
                </p:cTn>
                <p:tgtEl>
                  <p:spTgt spid="8"/>
                </p:tgtEl>
              </p:cMediaNode>
            </p:vide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p:txBody>
          <a:bodyPr/>
          <a:lstStyle/>
          <a:p>
            <a:pPr>
              <a:defRPr/>
            </a:pPr>
            <a:fld id="{3AD224E6-15A8-4E74-8987-281A30D56C8B}" type="slidenum">
              <a:rPr lang="zh-CN" altLang="en-US" smtClean="0"/>
              <a:pPr>
                <a:defRPr/>
              </a:pPr>
              <a:t>19</a:t>
            </a:fld>
            <a:endParaRPr lang="zh-CN" altLang="en-US" dirty="0"/>
          </a:p>
        </p:txBody>
      </p:sp>
      <p:sp>
        <p:nvSpPr>
          <p:cNvPr id="12" name="标题 1"/>
          <p:cNvSpPr>
            <a:spLocks noChangeArrowheads="1"/>
          </p:cNvSpPr>
          <p:nvPr/>
        </p:nvSpPr>
        <p:spPr bwMode="auto">
          <a:xfrm>
            <a:off x="179388" y="66694"/>
            <a:ext cx="8686800" cy="774700"/>
          </a:xfrm>
          <a:prstGeom prst="rect">
            <a:avLst/>
          </a:prstGeom>
          <a:noFill/>
          <a:ln>
            <a:noFill/>
            <a:miter lim="800000"/>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p>
            <a:pPr marL="914400" indent="-914400" eaLnBrk="0" hangingPunct="0">
              <a:defRPr/>
            </a:pPr>
            <a:r>
              <a:rPr lang="zh-CN" altLang="en-US" sz="3600" b="1" dirty="0">
                <a:solidFill>
                  <a:srgbClr val="000099"/>
                </a:solidFill>
                <a:latin typeface="Arial Unicode MS" pitchFamily="34" charset="-122"/>
                <a:ea typeface="黑体" pitchFamily="49" charset="-122"/>
                <a:cs typeface="+mj-cs"/>
                <a:sym typeface="黑体" panose="02010609060101010101" pitchFamily="49" charset="-122"/>
              </a:rPr>
              <a:t>大</a:t>
            </a:r>
            <a:r>
              <a:rPr lang="zh-CN" altLang="en-US" sz="3600" b="1" dirty="0" smtClean="0">
                <a:solidFill>
                  <a:srgbClr val="000099"/>
                </a:solidFill>
                <a:latin typeface="Arial Unicode MS" pitchFamily="34" charset="-122"/>
                <a:ea typeface="黑体" pitchFamily="49" charset="-122"/>
                <a:cs typeface="+mj-cs"/>
                <a:sym typeface="黑体" panose="02010609060101010101" pitchFamily="49" charset="-122"/>
              </a:rPr>
              <a:t>数据的研究与应用</a:t>
            </a:r>
            <a:r>
              <a:rPr lang="en-US" altLang="zh-CN" sz="3600" b="1" dirty="0" smtClean="0">
                <a:solidFill>
                  <a:srgbClr val="000099"/>
                </a:solidFill>
                <a:latin typeface="Arial Unicode MS" pitchFamily="34" charset="-122"/>
                <a:ea typeface="黑体" pitchFamily="49" charset="-122"/>
                <a:cs typeface="+mj-cs"/>
                <a:sym typeface="黑体" panose="02010609060101010101" pitchFamily="49" charset="-122"/>
              </a:rPr>
              <a:t>2</a:t>
            </a:r>
            <a:r>
              <a:rPr lang="zh-CN" altLang="en-US" sz="3600" b="1" dirty="0" smtClean="0">
                <a:solidFill>
                  <a:srgbClr val="000099"/>
                </a:solidFill>
                <a:latin typeface="Arial Unicode MS" pitchFamily="34" charset="-122"/>
                <a:ea typeface="黑体" pitchFamily="49" charset="-122"/>
                <a:cs typeface="+mj-cs"/>
                <a:sym typeface="黑体" panose="02010609060101010101" pitchFamily="49" charset="-122"/>
              </a:rPr>
              <a:t>：</a:t>
            </a:r>
            <a:r>
              <a:rPr lang="en-US" altLang="zh-CN" sz="3600" b="1" dirty="0" smtClean="0">
                <a:solidFill>
                  <a:srgbClr val="000099"/>
                </a:solidFill>
                <a:latin typeface="Arial Unicode MS" pitchFamily="34" charset="-122"/>
                <a:ea typeface="黑体" pitchFamily="49" charset="-122"/>
                <a:cs typeface="+mj-cs"/>
                <a:sym typeface="黑体" panose="02010609060101010101" pitchFamily="49" charset="-122"/>
              </a:rPr>
              <a:t>Google </a:t>
            </a:r>
            <a:r>
              <a:rPr lang="en-US" altLang="zh-CN" sz="3600" b="1" dirty="0" err="1" smtClean="0">
                <a:solidFill>
                  <a:srgbClr val="000099"/>
                </a:solidFill>
                <a:latin typeface="Arial Unicode MS" pitchFamily="34" charset="-122"/>
                <a:ea typeface="黑体" pitchFamily="49" charset="-122"/>
                <a:cs typeface="+mj-cs"/>
                <a:sym typeface="黑体" panose="02010609060101010101" pitchFamily="49" charset="-122"/>
              </a:rPr>
              <a:t>AlphaGo</a:t>
            </a:r>
            <a:endParaRPr lang="en-US" altLang="zh-CN" sz="3600" b="1" dirty="0">
              <a:solidFill>
                <a:srgbClr val="000099"/>
              </a:solidFill>
              <a:latin typeface="Arial Unicode MS" pitchFamily="34" charset="-122"/>
              <a:ea typeface="黑体" pitchFamily="49" charset="-122"/>
              <a:cs typeface="+mj-cs"/>
              <a:sym typeface="黑体" panose="02010609060101010101" pitchFamily="49" charset="-122"/>
            </a:endParaRPr>
          </a:p>
        </p:txBody>
      </p:sp>
      <p:sp>
        <p:nvSpPr>
          <p:cNvPr id="13" name="矩形 12"/>
          <p:cNvSpPr/>
          <p:nvPr/>
        </p:nvSpPr>
        <p:spPr>
          <a:xfrm>
            <a:off x="500034" y="1000108"/>
            <a:ext cx="8215370" cy="2616101"/>
          </a:xfrm>
          <a:prstGeom prst="rect">
            <a:avLst/>
          </a:prstGeom>
        </p:spPr>
        <p:txBody>
          <a:bodyPr wrap="square">
            <a:spAutoFit/>
          </a:bodyPr>
          <a:lstStyle/>
          <a:p>
            <a:pPr eaLnBrk="0" hangingPunct="0">
              <a:spcBef>
                <a:spcPct val="20000"/>
              </a:spcBef>
            </a:pPr>
            <a:r>
              <a:rPr kumimoji="1" lang="en-US" altLang="zh-CN" sz="2800" dirty="0" smtClean="0">
                <a:latin typeface="+mn-ea"/>
                <a:ea typeface="+mn-ea"/>
              </a:rPr>
              <a:t>2016</a:t>
            </a:r>
            <a:r>
              <a:rPr kumimoji="1" lang="zh-CN" altLang="en-US" sz="2800" dirty="0" smtClean="0">
                <a:latin typeface="+mn-ea"/>
                <a:ea typeface="+mn-ea"/>
              </a:rPr>
              <a:t>年</a:t>
            </a:r>
            <a:r>
              <a:rPr kumimoji="1" lang="en-US" altLang="zh-CN" sz="2800" dirty="0" smtClean="0">
                <a:latin typeface="+mn-ea"/>
                <a:ea typeface="+mn-ea"/>
              </a:rPr>
              <a:t>3</a:t>
            </a:r>
            <a:r>
              <a:rPr kumimoji="1" lang="zh-CN" altLang="en-US" sz="2800" dirty="0" smtClean="0">
                <a:latin typeface="+mn-ea"/>
                <a:ea typeface="+mn-ea"/>
              </a:rPr>
              <a:t>月的发生在韩国首尔的一场</a:t>
            </a:r>
            <a:r>
              <a:rPr kumimoji="1" lang="zh-CN" altLang="en-US" sz="2800" dirty="0" smtClean="0">
                <a:solidFill>
                  <a:srgbClr val="FF0000"/>
                </a:solidFill>
                <a:latin typeface="+mn-ea"/>
                <a:ea typeface="+mn-ea"/>
              </a:rPr>
              <a:t>人机围棋比赛</a:t>
            </a:r>
            <a:r>
              <a:rPr kumimoji="1" lang="zh-CN" altLang="en-US" sz="2800" dirty="0" smtClean="0">
                <a:latin typeface="+mn-ea"/>
                <a:ea typeface="+mn-ea"/>
              </a:rPr>
              <a:t>，</a:t>
            </a:r>
            <a:r>
              <a:rPr kumimoji="1" lang="en-US" altLang="zh-CN" sz="2800" dirty="0" smtClean="0">
                <a:latin typeface="+mn-ea"/>
                <a:ea typeface="+mn-ea"/>
              </a:rPr>
              <a:t>Google </a:t>
            </a:r>
            <a:r>
              <a:rPr kumimoji="1" lang="en-US" altLang="zh-CN" sz="2800" dirty="0" err="1" smtClean="0">
                <a:latin typeface="+mn-ea"/>
                <a:ea typeface="+mn-ea"/>
              </a:rPr>
              <a:t>AlphaGo</a:t>
            </a:r>
            <a:r>
              <a:rPr kumimoji="1" lang="zh-CN" altLang="en-US" sz="2800" dirty="0" smtClean="0">
                <a:latin typeface="+mn-ea"/>
                <a:ea typeface="+mn-ea"/>
              </a:rPr>
              <a:t>对战世界顶级棋手李世石九段。</a:t>
            </a:r>
            <a:endParaRPr kumimoji="1" lang="en-US" altLang="zh-CN" sz="2800" dirty="0" smtClean="0">
              <a:latin typeface="+mn-ea"/>
              <a:ea typeface="+mn-ea"/>
            </a:endParaRPr>
          </a:p>
          <a:p>
            <a:pPr marL="742950" lvl="1" indent="-285750" eaLnBrk="0" hangingPunct="0">
              <a:spcBef>
                <a:spcPct val="20000"/>
              </a:spcBef>
              <a:buChar char="–"/>
            </a:pPr>
            <a:r>
              <a:rPr lang="en-US" altLang="zh-CN" sz="2000" dirty="0" smtClean="0">
                <a:latin typeface="+mn-ea"/>
                <a:ea typeface="+mn-ea"/>
              </a:rPr>
              <a:t>2016</a:t>
            </a:r>
            <a:r>
              <a:rPr lang="zh-CN" altLang="en-US" sz="2000" dirty="0" smtClean="0">
                <a:latin typeface="+mn-ea"/>
                <a:ea typeface="+mn-ea"/>
              </a:rPr>
              <a:t>年</a:t>
            </a:r>
            <a:r>
              <a:rPr lang="en-US" altLang="zh-CN" sz="2000" dirty="0" smtClean="0">
                <a:latin typeface="+mn-ea"/>
                <a:ea typeface="+mn-ea"/>
              </a:rPr>
              <a:t>3</a:t>
            </a:r>
            <a:r>
              <a:rPr lang="zh-CN" altLang="en-US" sz="2000" dirty="0" smtClean="0">
                <a:latin typeface="+mn-ea"/>
                <a:ea typeface="+mn-ea"/>
              </a:rPr>
              <a:t>月</a:t>
            </a:r>
            <a:r>
              <a:rPr lang="en-US" altLang="zh-CN" sz="2000" dirty="0" smtClean="0">
                <a:latin typeface="+mn-ea"/>
                <a:ea typeface="+mn-ea"/>
              </a:rPr>
              <a:t>9</a:t>
            </a:r>
            <a:r>
              <a:rPr lang="zh-CN" altLang="en-US" sz="2000" dirty="0" smtClean="0">
                <a:latin typeface="+mn-ea"/>
                <a:ea typeface="+mn-ea"/>
              </a:rPr>
              <a:t>日、</a:t>
            </a:r>
            <a:r>
              <a:rPr lang="en-US" altLang="zh-CN" sz="2000" dirty="0" smtClean="0">
                <a:latin typeface="+mn-ea"/>
                <a:ea typeface="+mn-ea"/>
              </a:rPr>
              <a:t>10</a:t>
            </a:r>
            <a:r>
              <a:rPr lang="zh-CN" altLang="en-US" sz="2000" dirty="0" smtClean="0">
                <a:latin typeface="+mn-ea"/>
                <a:ea typeface="+mn-ea"/>
              </a:rPr>
              <a:t>日和</a:t>
            </a:r>
            <a:r>
              <a:rPr lang="en-US" altLang="zh-CN" sz="2000" dirty="0" smtClean="0">
                <a:latin typeface="+mn-ea"/>
                <a:ea typeface="+mn-ea"/>
              </a:rPr>
              <a:t>12</a:t>
            </a:r>
            <a:r>
              <a:rPr lang="zh-CN" altLang="en-US" sz="2000" dirty="0" smtClean="0">
                <a:latin typeface="+mn-ea"/>
                <a:ea typeface="+mn-ea"/>
              </a:rPr>
              <a:t>日的三局对战均为</a:t>
            </a:r>
            <a:r>
              <a:rPr lang="en-US" altLang="zh-CN" sz="2000" dirty="0" err="1" smtClean="0">
                <a:latin typeface="+mn-ea"/>
                <a:ea typeface="+mn-ea"/>
              </a:rPr>
              <a:t>AlphaGo</a:t>
            </a:r>
            <a:r>
              <a:rPr lang="zh-CN" altLang="en-US" sz="2000" dirty="0" smtClean="0">
                <a:latin typeface="+mn-ea"/>
                <a:ea typeface="+mn-ea"/>
              </a:rPr>
              <a:t>获胜，而</a:t>
            </a:r>
            <a:r>
              <a:rPr lang="en-US" altLang="zh-CN" sz="2000" dirty="0" smtClean="0">
                <a:latin typeface="+mn-ea"/>
                <a:ea typeface="+mn-ea"/>
              </a:rPr>
              <a:t>13</a:t>
            </a:r>
            <a:r>
              <a:rPr lang="zh-CN" altLang="en-US" sz="2000" dirty="0" smtClean="0">
                <a:latin typeface="+mn-ea"/>
                <a:ea typeface="+mn-ea"/>
              </a:rPr>
              <a:t>日的对战则为李世石获胜，</a:t>
            </a:r>
            <a:r>
              <a:rPr lang="en-US" altLang="zh-CN" sz="2000" dirty="0" smtClean="0">
                <a:latin typeface="+mn-ea"/>
                <a:ea typeface="+mn-ea"/>
              </a:rPr>
              <a:t>15</a:t>
            </a:r>
            <a:r>
              <a:rPr lang="zh-CN" altLang="en-US" sz="2000" dirty="0" smtClean="0">
                <a:latin typeface="+mn-ea"/>
                <a:ea typeface="+mn-ea"/>
              </a:rPr>
              <a:t>日的最终局则又是</a:t>
            </a:r>
            <a:r>
              <a:rPr lang="en-US" altLang="zh-CN" sz="2000" dirty="0" err="1" smtClean="0">
                <a:latin typeface="+mn-ea"/>
                <a:ea typeface="+mn-ea"/>
              </a:rPr>
              <a:t>AlphaGo</a:t>
            </a:r>
            <a:r>
              <a:rPr lang="zh-CN" altLang="en-US" sz="2000" dirty="0" smtClean="0">
                <a:latin typeface="+mn-ea"/>
                <a:ea typeface="+mn-ea"/>
              </a:rPr>
              <a:t>获胜。因此对弈结果为</a:t>
            </a:r>
            <a:r>
              <a:rPr lang="en-US" altLang="zh-CN" sz="2000" dirty="0" err="1" smtClean="0">
                <a:solidFill>
                  <a:srgbClr val="FF0000"/>
                </a:solidFill>
                <a:latin typeface="+mn-ea"/>
                <a:ea typeface="+mn-ea"/>
              </a:rPr>
              <a:t>AlphaGo</a:t>
            </a:r>
            <a:r>
              <a:rPr lang="en-US" altLang="zh-CN" sz="2000" dirty="0" smtClean="0">
                <a:solidFill>
                  <a:srgbClr val="FF0000"/>
                </a:solidFill>
                <a:latin typeface="+mn-ea"/>
                <a:ea typeface="+mn-ea"/>
              </a:rPr>
              <a:t> 4:1</a:t>
            </a:r>
            <a:r>
              <a:rPr lang="zh-CN" altLang="en-US" sz="2000" dirty="0" smtClean="0">
                <a:latin typeface="+mn-ea"/>
                <a:ea typeface="+mn-ea"/>
              </a:rPr>
              <a:t>战胜了李世石</a:t>
            </a:r>
            <a:endParaRPr lang="en-US" altLang="zh-CN" sz="2000" dirty="0" smtClean="0">
              <a:latin typeface="+mn-ea"/>
              <a:ea typeface="+mn-ea"/>
            </a:endParaRPr>
          </a:p>
          <a:p>
            <a:pPr marL="742950" lvl="1" indent="-285750" eaLnBrk="0" hangingPunct="0">
              <a:spcBef>
                <a:spcPct val="20000"/>
              </a:spcBef>
              <a:buChar char="–"/>
            </a:pPr>
            <a:r>
              <a:rPr lang="en-US" altLang="zh-CN" sz="2000" dirty="0" err="1" smtClean="0">
                <a:latin typeface="+mn-ea"/>
                <a:ea typeface="+mn-ea"/>
              </a:rPr>
              <a:t>AlphaGo</a:t>
            </a:r>
            <a:r>
              <a:rPr lang="zh-CN" altLang="en-US" sz="2000" dirty="0" smtClean="0">
                <a:latin typeface="+mn-ea"/>
                <a:ea typeface="+mn-ea"/>
              </a:rPr>
              <a:t>使用谷歌位于美国的</a:t>
            </a:r>
            <a:r>
              <a:rPr lang="zh-CN" altLang="en-US" sz="2000" dirty="0" smtClean="0">
                <a:solidFill>
                  <a:srgbClr val="FF0000"/>
                </a:solidFill>
                <a:latin typeface="+mn-ea"/>
                <a:ea typeface="+mn-ea"/>
              </a:rPr>
              <a:t>云计算服务器</a:t>
            </a:r>
            <a:r>
              <a:rPr lang="zh-CN" altLang="en-US" sz="2000" dirty="0" smtClean="0">
                <a:latin typeface="+mn-ea"/>
                <a:ea typeface="+mn-ea"/>
              </a:rPr>
              <a:t>，并通过光缆网络连接到韩国。</a:t>
            </a:r>
            <a:endParaRPr lang="zh-CN" altLang="en-US" sz="2000" dirty="0" smtClean="0">
              <a:solidFill>
                <a:srgbClr val="FF0000"/>
              </a:solidFill>
              <a:latin typeface="+mn-ea"/>
              <a:ea typeface="+mn-ea"/>
            </a:endParaRPr>
          </a:p>
        </p:txBody>
      </p:sp>
      <p:sp>
        <p:nvSpPr>
          <p:cNvPr id="46084" name="AutoShape 4" descr="Image result for Google AlphaGo 比赛"/>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46086" name="AutoShape 6" descr="Image result for Google AlphaGo 比赛"/>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pic>
        <p:nvPicPr>
          <p:cNvPr id="15" name="图片 14" descr="下载.jpg"/>
          <p:cNvPicPr>
            <a:picLocks noChangeAspect="1"/>
          </p:cNvPicPr>
          <p:nvPr/>
        </p:nvPicPr>
        <p:blipFill>
          <a:blip r:embed="rId2"/>
          <a:stretch>
            <a:fillRect/>
          </a:stretch>
        </p:blipFill>
        <p:spPr>
          <a:xfrm>
            <a:off x="4522178" y="3643314"/>
            <a:ext cx="4621822" cy="2928958"/>
          </a:xfrm>
          <a:prstGeom prst="rect">
            <a:avLst/>
          </a:prstGeom>
        </p:spPr>
      </p:pic>
      <p:pic>
        <p:nvPicPr>
          <p:cNvPr id="46088" name="Picture 8" descr="Image result for Google AlphaGo 比赛"/>
          <p:cNvPicPr>
            <a:picLocks noChangeAspect="1" noChangeArrowheads="1"/>
          </p:cNvPicPr>
          <p:nvPr/>
        </p:nvPicPr>
        <p:blipFill>
          <a:blip r:embed="rId3"/>
          <a:srcRect/>
          <a:stretch>
            <a:fillRect/>
          </a:stretch>
        </p:blipFill>
        <p:spPr bwMode="auto">
          <a:xfrm>
            <a:off x="214282" y="3571900"/>
            <a:ext cx="4071966" cy="3000372"/>
          </a:xfrm>
          <a:prstGeom prst="rect">
            <a:avLst/>
          </a:prstGeom>
          <a:noFill/>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600" b="1" dirty="0" smtClean="0">
                <a:solidFill>
                  <a:srgbClr val="000099"/>
                </a:solidFill>
              </a:rPr>
              <a:t>个人简介</a:t>
            </a:r>
            <a:endParaRPr lang="zh-CN" altLang="en-US" sz="3600" b="1" dirty="0">
              <a:solidFill>
                <a:srgbClr val="000099"/>
              </a:solidFill>
            </a:endParaRPr>
          </a:p>
        </p:txBody>
      </p:sp>
      <p:sp>
        <p:nvSpPr>
          <p:cNvPr id="6" name="内容占位符 5"/>
          <p:cNvSpPr>
            <a:spLocks noGrp="1"/>
          </p:cNvSpPr>
          <p:nvPr>
            <p:ph idx="1"/>
          </p:nvPr>
        </p:nvSpPr>
        <p:spPr>
          <a:xfrm>
            <a:off x="285720" y="1000108"/>
            <a:ext cx="8678768" cy="5429288"/>
          </a:xfrm>
        </p:spPr>
        <p:txBody>
          <a:bodyPr/>
          <a:lstStyle/>
          <a:p>
            <a:r>
              <a:rPr lang="zh-CN" altLang="en-US" sz="2400" dirty="0" smtClean="0"/>
              <a:t>北京航空航天大学计算机学院教授、博士生导师；中国计算机学会数据库专业委员会委员，大数据专家委员会委员。</a:t>
            </a:r>
            <a:endParaRPr lang="en-US" altLang="zh-CN" sz="2400" dirty="0" smtClean="0"/>
          </a:p>
          <a:p>
            <a:r>
              <a:rPr lang="en-US" altLang="zh-CN" sz="2400" dirty="0" smtClean="0"/>
              <a:t>2011</a:t>
            </a:r>
            <a:r>
              <a:rPr lang="zh-CN" altLang="en-US" sz="2400" dirty="0" smtClean="0"/>
              <a:t>年作为海外优秀中青年人才加入北京航空航天大学计算机学院软件开发环境国家重点实验，并特聘为教授。</a:t>
            </a:r>
            <a:endParaRPr lang="en-US" altLang="zh-CN" sz="2400" dirty="0" smtClean="0"/>
          </a:p>
          <a:p>
            <a:r>
              <a:rPr lang="zh-CN" altLang="en-US" sz="2400" dirty="0" smtClean="0"/>
              <a:t>获得了北京大学</a:t>
            </a:r>
            <a:r>
              <a:rPr lang="en-US" altLang="zh-CN" sz="2400" dirty="0" smtClean="0"/>
              <a:t>(2004)</a:t>
            </a:r>
            <a:r>
              <a:rPr lang="zh-CN" altLang="en-US" sz="2400" dirty="0" smtClean="0"/>
              <a:t>和英国爱丁堡大学 </a:t>
            </a:r>
            <a:r>
              <a:rPr lang="en-US" altLang="zh-CN" sz="2400" dirty="0" smtClean="0"/>
              <a:t>(2011)</a:t>
            </a:r>
            <a:r>
              <a:rPr lang="zh-CN" altLang="en-US" sz="2400" dirty="0" smtClean="0"/>
              <a:t>的两个博士学位。英国爱丁堡大学博士后，并曾在美国贝尔实验室总部实习，在微软亚洲研究院访问。</a:t>
            </a:r>
            <a:endParaRPr lang="en-US" altLang="zh-CN" sz="2400" dirty="0" smtClean="0"/>
          </a:p>
        </p:txBody>
      </p:sp>
      <p:sp>
        <p:nvSpPr>
          <p:cNvPr id="4" name="内容占位符 2"/>
          <p:cNvSpPr txBox="1">
            <a:spLocks/>
          </p:cNvSpPr>
          <p:nvPr/>
        </p:nvSpPr>
        <p:spPr bwMode="auto">
          <a:xfrm>
            <a:off x="827584" y="4077072"/>
            <a:ext cx="5078938" cy="201622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0" fontAlgn="base" latinLnBrk="0" hangingPunct="0">
              <a:lnSpc>
                <a:spcPct val="100000"/>
              </a:lnSpc>
              <a:spcBef>
                <a:spcPct val="20000"/>
              </a:spcBef>
              <a:spcAft>
                <a:spcPct val="0"/>
              </a:spcAft>
              <a:buClrTx/>
              <a:buSzTx/>
              <a:buFontTx/>
              <a:buNone/>
              <a:tabLst/>
              <a:defRPr/>
            </a:pPr>
            <a:r>
              <a:rPr kumimoji="0" lang="en-US" altLang="zh-CN" sz="2000" b="1" i="0" u="none" strike="noStrike" kern="0" cap="none" spc="0" normalizeH="0" baseline="0" noProof="0" dirty="0" smtClean="0">
                <a:ln>
                  <a:noFill/>
                </a:ln>
                <a:solidFill>
                  <a:srgbClr val="000099"/>
                </a:solidFill>
                <a:effectLst/>
                <a:uLnTx/>
                <a:uFillTx/>
                <a:latin typeface="Arial Unicode MS" pitchFamily="34" charset="-122"/>
                <a:ea typeface="+mn-ea"/>
                <a:cs typeface="+mn-cs"/>
              </a:rPr>
              <a:t>Homepage</a:t>
            </a:r>
            <a:r>
              <a:rPr kumimoji="0" lang="en-US" altLang="zh-CN" sz="2000" b="0" i="0" u="none" strike="noStrike" kern="0" cap="none" spc="0" normalizeH="0" baseline="0" noProof="0" dirty="0" smtClean="0">
                <a:ln>
                  <a:noFill/>
                </a:ln>
                <a:solidFill>
                  <a:schemeClr val="tx1"/>
                </a:solidFill>
                <a:effectLst/>
                <a:uLnTx/>
                <a:uFillTx/>
                <a:latin typeface="Arial Unicode MS" pitchFamily="34" charset="-122"/>
                <a:ea typeface="+mn-ea"/>
                <a:cs typeface="+mn-cs"/>
              </a:rPr>
              <a:t>: </a:t>
            </a:r>
            <a:r>
              <a:rPr kumimoji="0" lang="en-US" altLang="zh-CN" sz="2000" b="0" i="0" u="none" strike="noStrike" kern="0" cap="none" spc="0" normalizeH="0" baseline="0" noProof="0" dirty="0" smtClean="0">
                <a:ln>
                  <a:noFill/>
                </a:ln>
                <a:solidFill>
                  <a:schemeClr val="tx1"/>
                </a:solidFill>
                <a:effectLst/>
                <a:uLnTx/>
                <a:uFillTx/>
                <a:latin typeface="Arial Unicode MS" pitchFamily="34" charset="-122"/>
                <a:ea typeface="+mn-ea"/>
                <a:cs typeface="+mn-cs"/>
                <a:hlinkClick r:id="rId2"/>
              </a:rPr>
              <a:t>http://mashuai.buaa.edu.cn</a:t>
            </a:r>
            <a:endParaRPr kumimoji="0" lang="en-US" altLang="zh-CN" sz="2000" b="0" i="0" u="none" strike="noStrike" kern="0" cap="none" spc="0" normalizeH="0" baseline="0" noProof="0" dirty="0" smtClean="0">
              <a:ln>
                <a:noFill/>
              </a:ln>
              <a:solidFill>
                <a:schemeClr val="tx1"/>
              </a:solidFill>
              <a:effectLst/>
              <a:uLnTx/>
              <a:uFillTx/>
              <a:latin typeface="Arial Unicode MS" pitchFamily="34" charset="-122"/>
              <a:ea typeface="+mn-ea"/>
              <a:cs typeface="+mn-cs"/>
            </a:endParaRPr>
          </a:p>
          <a:p>
            <a:pPr marL="342900" marR="0" lvl="0" indent="-342900" algn="l" defTabSz="914400" rtl="0" eaLnBrk="0" fontAlgn="base" latinLnBrk="0" hangingPunct="0">
              <a:lnSpc>
                <a:spcPct val="100000"/>
              </a:lnSpc>
              <a:spcBef>
                <a:spcPts val="1200"/>
              </a:spcBef>
              <a:spcAft>
                <a:spcPct val="0"/>
              </a:spcAft>
              <a:buClrTx/>
              <a:buSzTx/>
              <a:buFontTx/>
              <a:buNone/>
              <a:tabLst/>
              <a:defRPr/>
            </a:pPr>
            <a:r>
              <a:rPr kumimoji="0" lang="en-US" altLang="zh-CN" sz="2000" b="1" i="0" u="none" strike="noStrike" kern="0" cap="none" spc="0" normalizeH="0" baseline="0" noProof="0" dirty="0" smtClean="0">
                <a:ln>
                  <a:noFill/>
                </a:ln>
                <a:solidFill>
                  <a:srgbClr val="000099"/>
                </a:solidFill>
                <a:effectLst/>
                <a:uLnTx/>
                <a:uFillTx/>
                <a:latin typeface="Arial Unicode MS" pitchFamily="34" charset="-122"/>
                <a:ea typeface="+mn-ea"/>
                <a:cs typeface="+mn-cs"/>
              </a:rPr>
              <a:t>Email</a:t>
            </a:r>
            <a:r>
              <a:rPr kumimoji="0" lang="en-US" altLang="zh-CN" sz="2000" b="0" i="0" u="none" strike="noStrike" kern="0" cap="none" spc="0" normalizeH="0" baseline="0" noProof="0" dirty="0" smtClean="0">
                <a:ln>
                  <a:noFill/>
                </a:ln>
                <a:solidFill>
                  <a:schemeClr val="tx1"/>
                </a:solidFill>
                <a:effectLst/>
                <a:uLnTx/>
                <a:uFillTx/>
                <a:latin typeface="Arial Unicode MS" pitchFamily="34" charset="-122"/>
                <a:ea typeface="+mn-ea"/>
                <a:cs typeface="+mn-cs"/>
              </a:rPr>
              <a:t>: </a:t>
            </a:r>
            <a:r>
              <a:rPr kumimoji="0" lang="en-US" altLang="zh-CN" sz="2000" b="0" i="0" u="none" strike="noStrike" kern="0" cap="none" spc="0" normalizeH="0" baseline="0" noProof="0" dirty="0" smtClean="0">
                <a:ln>
                  <a:noFill/>
                </a:ln>
                <a:solidFill>
                  <a:schemeClr val="tx1"/>
                </a:solidFill>
                <a:effectLst/>
                <a:uLnTx/>
                <a:uFillTx/>
                <a:latin typeface="Arial Unicode MS" pitchFamily="34" charset="-122"/>
                <a:ea typeface="+mn-ea"/>
                <a:cs typeface="+mn-cs"/>
                <a:hlinkClick r:id="rId3"/>
              </a:rPr>
              <a:t>mashuai@buaa.edu.cn</a:t>
            </a:r>
            <a:endParaRPr kumimoji="0" lang="en-US" altLang="zh-CN" sz="2000" b="0" i="0" u="none" strike="noStrike" kern="0" cap="none" spc="0" normalizeH="0" baseline="0" noProof="0" dirty="0" smtClean="0">
              <a:ln>
                <a:noFill/>
              </a:ln>
              <a:solidFill>
                <a:schemeClr val="tx1"/>
              </a:solidFill>
              <a:effectLst/>
              <a:uLnTx/>
              <a:uFillTx/>
              <a:latin typeface="Arial Unicode MS" pitchFamily="34" charset="-122"/>
              <a:ea typeface="+mn-ea"/>
              <a:cs typeface="+mn-cs"/>
            </a:endParaRPr>
          </a:p>
          <a:p>
            <a:pPr marL="342900" marR="0" lvl="0" indent="-342900" algn="l" defTabSz="914400" rtl="0" eaLnBrk="0" fontAlgn="base" latinLnBrk="0" hangingPunct="0">
              <a:lnSpc>
                <a:spcPct val="100000"/>
              </a:lnSpc>
              <a:spcBef>
                <a:spcPts val="1200"/>
              </a:spcBef>
              <a:spcAft>
                <a:spcPct val="0"/>
              </a:spcAft>
              <a:buClrTx/>
              <a:buSzTx/>
              <a:buFontTx/>
              <a:buNone/>
              <a:tabLst/>
              <a:defRPr/>
            </a:pPr>
            <a:r>
              <a:rPr kumimoji="0" lang="en-US" altLang="zh-CN" sz="2000" b="1" i="0" u="none" strike="noStrike" kern="0" cap="none" spc="0" normalizeH="0" baseline="0" noProof="0" dirty="0" smtClean="0">
                <a:ln>
                  <a:noFill/>
                </a:ln>
                <a:solidFill>
                  <a:srgbClr val="000099"/>
                </a:solidFill>
                <a:effectLst/>
                <a:uLnTx/>
                <a:uFillTx/>
                <a:latin typeface="Arial Unicode MS" pitchFamily="34" charset="-122"/>
                <a:ea typeface="+mn-ea"/>
                <a:cs typeface="+mn-cs"/>
              </a:rPr>
              <a:t>Address</a:t>
            </a:r>
            <a:r>
              <a:rPr kumimoji="0" lang="en-US" altLang="zh-CN" sz="2000" b="0" i="0" u="none" strike="noStrike" kern="0" cap="none" spc="0" normalizeH="0" baseline="0" noProof="0" dirty="0" smtClean="0">
                <a:ln>
                  <a:noFill/>
                </a:ln>
                <a:solidFill>
                  <a:schemeClr val="tx1"/>
                </a:solidFill>
                <a:effectLst/>
                <a:uLnTx/>
                <a:uFillTx/>
                <a:latin typeface="Arial Unicode MS" pitchFamily="34" charset="-122"/>
                <a:ea typeface="+mn-ea"/>
                <a:cs typeface="+mn-cs"/>
              </a:rPr>
              <a:t>:   Room G1122, </a:t>
            </a:r>
          </a:p>
          <a:p>
            <a:pPr marL="342900" marR="0" lvl="0" indent="-342900" algn="l" defTabSz="914400" rtl="0" eaLnBrk="0" fontAlgn="base" latinLnBrk="0" hangingPunct="0">
              <a:lnSpc>
                <a:spcPct val="100000"/>
              </a:lnSpc>
              <a:spcBef>
                <a:spcPts val="0"/>
              </a:spcBef>
              <a:spcAft>
                <a:spcPct val="0"/>
              </a:spcAft>
              <a:buClrTx/>
              <a:buSzTx/>
              <a:buFontTx/>
              <a:buNone/>
              <a:tabLst/>
              <a:defRPr/>
            </a:pPr>
            <a:r>
              <a:rPr kumimoji="0" lang="en-US" altLang="zh-CN" sz="2000" b="0" i="0" u="none" strike="noStrike" kern="0" cap="none" spc="0" normalizeH="0" baseline="0" noProof="0" dirty="0" smtClean="0">
                <a:ln>
                  <a:noFill/>
                </a:ln>
                <a:solidFill>
                  <a:schemeClr val="tx1"/>
                </a:solidFill>
                <a:effectLst/>
                <a:uLnTx/>
                <a:uFillTx/>
                <a:latin typeface="Arial Unicode MS" pitchFamily="34" charset="-122"/>
                <a:ea typeface="+mn-ea"/>
                <a:cs typeface="+mn-cs"/>
              </a:rPr>
              <a:t>		    New Main Building, </a:t>
            </a:r>
          </a:p>
          <a:p>
            <a:pPr marL="342900" marR="0" lvl="0" indent="-342900" algn="l" defTabSz="914400" rtl="0" eaLnBrk="0" fontAlgn="base" latinLnBrk="0" hangingPunct="0">
              <a:lnSpc>
                <a:spcPct val="100000"/>
              </a:lnSpc>
              <a:spcBef>
                <a:spcPts val="0"/>
              </a:spcBef>
              <a:spcAft>
                <a:spcPct val="0"/>
              </a:spcAft>
              <a:buClrTx/>
              <a:buSzTx/>
              <a:buFontTx/>
              <a:buNone/>
              <a:tabLst/>
              <a:defRPr/>
            </a:pPr>
            <a:r>
              <a:rPr kumimoji="0" lang="en-US" altLang="zh-CN" sz="2000" b="0" i="0" u="none" strike="noStrike" kern="0" cap="none" spc="0" normalizeH="0" baseline="0" noProof="0" dirty="0" smtClean="0">
                <a:ln>
                  <a:noFill/>
                </a:ln>
                <a:solidFill>
                  <a:schemeClr val="tx1"/>
                </a:solidFill>
                <a:effectLst/>
                <a:uLnTx/>
                <a:uFillTx/>
                <a:latin typeface="Arial Unicode MS" pitchFamily="34" charset="-122"/>
                <a:ea typeface="+mn-ea"/>
                <a:cs typeface="+mn-cs"/>
              </a:rPr>
              <a:t>                 </a:t>
            </a:r>
            <a:r>
              <a:rPr kumimoji="0" lang="en-US" altLang="zh-CN" sz="2000" b="0" i="0" u="none" strike="noStrike" kern="0" cap="none" spc="0" normalizeH="0" baseline="0" noProof="0" dirty="0" err="1" smtClean="0">
                <a:ln>
                  <a:noFill/>
                </a:ln>
                <a:solidFill>
                  <a:schemeClr val="tx1"/>
                </a:solidFill>
                <a:effectLst/>
                <a:uLnTx/>
                <a:uFillTx/>
                <a:latin typeface="Arial Unicode MS" pitchFamily="34" charset="-122"/>
                <a:ea typeface="+mn-ea"/>
                <a:cs typeface="+mn-cs"/>
              </a:rPr>
              <a:t>Beihang</a:t>
            </a:r>
            <a:r>
              <a:rPr kumimoji="0" lang="en-US" altLang="zh-CN" sz="2000" b="0" i="0" u="none" strike="noStrike" kern="0" cap="none" spc="0" normalizeH="0" baseline="0" noProof="0" dirty="0" smtClean="0">
                <a:ln>
                  <a:noFill/>
                </a:ln>
                <a:solidFill>
                  <a:schemeClr val="tx1"/>
                </a:solidFill>
                <a:effectLst/>
                <a:uLnTx/>
                <a:uFillTx/>
                <a:latin typeface="Arial Unicode MS" pitchFamily="34" charset="-122"/>
                <a:ea typeface="+mn-ea"/>
                <a:cs typeface="+mn-cs"/>
              </a:rPr>
              <a:t> University</a:t>
            </a:r>
          </a:p>
          <a:p>
            <a:pPr marL="342900" marR="0" lvl="0" indent="-342900" algn="l" defTabSz="914400" rtl="0" eaLnBrk="0" fontAlgn="base" latinLnBrk="0" hangingPunct="0">
              <a:lnSpc>
                <a:spcPct val="100000"/>
              </a:lnSpc>
              <a:spcBef>
                <a:spcPct val="20000"/>
              </a:spcBef>
              <a:spcAft>
                <a:spcPct val="0"/>
              </a:spcAft>
              <a:buClrTx/>
              <a:buSzTx/>
              <a:buFontTx/>
              <a:buNone/>
              <a:tabLst/>
              <a:defRPr/>
            </a:pPr>
            <a:endParaRPr kumimoji="0" lang="zh-CN" altLang="en-US" sz="2000" b="0" i="0" u="none" strike="noStrike" kern="0" cap="none" spc="0" normalizeH="0" baseline="0" noProof="0" dirty="0">
              <a:ln>
                <a:noFill/>
              </a:ln>
              <a:solidFill>
                <a:schemeClr val="tx1"/>
              </a:solidFill>
              <a:effectLst/>
              <a:uLnTx/>
              <a:uFillTx/>
              <a:latin typeface="Arial Unicode MS" pitchFamily="34" charset="-122"/>
              <a:ea typeface="+mn-ea"/>
              <a:cs typeface="+mn-cs"/>
            </a:endParaRPr>
          </a:p>
        </p:txBody>
      </p:sp>
      <p:pic>
        <p:nvPicPr>
          <p:cNvPr id="5" name="Picture 2" descr="http://www.ccf.org.cn/resources/1190201776262/adl/12012-10-22-11_00_39.jpg"/>
          <p:cNvPicPr>
            <a:picLocks noChangeAspect="1" noChangeArrowheads="1"/>
          </p:cNvPicPr>
          <p:nvPr/>
        </p:nvPicPr>
        <p:blipFill>
          <a:blip r:embed="rId4" cstate="print"/>
          <a:srcRect/>
          <a:stretch>
            <a:fillRect/>
          </a:stretch>
        </p:blipFill>
        <p:spPr bwMode="auto">
          <a:xfrm>
            <a:off x="6444208" y="4077072"/>
            <a:ext cx="1524000" cy="1990725"/>
          </a:xfrm>
          <a:prstGeom prst="rect">
            <a:avLst/>
          </a:prstGeom>
          <a:noFill/>
        </p:spPr>
      </p:pic>
    </p:spTree>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p:txBody>
          <a:bodyPr/>
          <a:lstStyle/>
          <a:p>
            <a:pPr>
              <a:defRPr/>
            </a:pPr>
            <a:fld id="{3AD224E6-15A8-4E74-8987-281A30D56C8B}" type="slidenum">
              <a:rPr lang="zh-CN" altLang="en-US" smtClean="0"/>
              <a:pPr>
                <a:defRPr/>
              </a:pPr>
              <a:t>20</a:t>
            </a:fld>
            <a:endParaRPr lang="zh-CN" altLang="en-US" dirty="0"/>
          </a:p>
        </p:txBody>
      </p:sp>
      <p:sp>
        <p:nvSpPr>
          <p:cNvPr id="12" name="标题 1"/>
          <p:cNvSpPr>
            <a:spLocks noChangeArrowheads="1"/>
          </p:cNvSpPr>
          <p:nvPr/>
        </p:nvSpPr>
        <p:spPr bwMode="auto">
          <a:xfrm>
            <a:off x="179388" y="66694"/>
            <a:ext cx="8686800" cy="774700"/>
          </a:xfrm>
          <a:prstGeom prst="rect">
            <a:avLst/>
          </a:prstGeom>
          <a:noFill/>
          <a:ln>
            <a:noFill/>
            <a:miter lim="800000"/>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p>
            <a:pPr marL="914400" indent="-914400" eaLnBrk="0" hangingPunct="0">
              <a:defRPr/>
            </a:pPr>
            <a:r>
              <a:rPr lang="zh-CN" altLang="en-US" sz="3600" b="1" dirty="0">
                <a:solidFill>
                  <a:srgbClr val="000099"/>
                </a:solidFill>
                <a:latin typeface="Arial Unicode MS" pitchFamily="34" charset="-122"/>
                <a:ea typeface="黑体" pitchFamily="49" charset="-122"/>
                <a:cs typeface="+mj-cs"/>
                <a:sym typeface="黑体" panose="02010609060101010101" pitchFamily="49" charset="-122"/>
              </a:rPr>
              <a:t>大</a:t>
            </a:r>
            <a:r>
              <a:rPr lang="zh-CN" altLang="en-US" sz="3600" b="1" dirty="0" smtClean="0">
                <a:solidFill>
                  <a:srgbClr val="000099"/>
                </a:solidFill>
                <a:latin typeface="Arial Unicode MS" pitchFamily="34" charset="-122"/>
                <a:ea typeface="黑体" pitchFamily="49" charset="-122"/>
                <a:cs typeface="+mj-cs"/>
                <a:sym typeface="黑体" panose="02010609060101010101" pitchFamily="49" charset="-122"/>
              </a:rPr>
              <a:t>数据的研究与应用</a:t>
            </a:r>
            <a:r>
              <a:rPr lang="en-US" altLang="zh-CN" sz="3600" b="1" dirty="0" smtClean="0">
                <a:solidFill>
                  <a:srgbClr val="000099"/>
                </a:solidFill>
                <a:latin typeface="Arial Unicode MS" pitchFamily="34" charset="-122"/>
                <a:ea typeface="黑体" pitchFamily="49" charset="-122"/>
                <a:cs typeface="+mj-cs"/>
                <a:sym typeface="黑体" panose="02010609060101010101" pitchFamily="49" charset="-122"/>
              </a:rPr>
              <a:t>2</a:t>
            </a:r>
            <a:r>
              <a:rPr lang="zh-CN" altLang="en-US" sz="3600" b="1" dirty="0" smtClean="0">
                <a:solidFill>
                  <a:srgbClr val="000099"/>
                </a:solidFill>
                <a:latin typeface="Arial Unicode MS" pitchFamily="34" charset="-122"/>
                <a:ea typeface="黑体" pitchFamily="49" charset="-122"/>
                <a:cs typeface="+mj-cs"/>
                <a:sym typeface="黑体" panose="02010609060101010101" pitchFamily="49" charset="-122"/>
              </a:rPr>
              <a:t>：</a:t>
            </a:r>
            <a:r>
              <a:rPr lang="en-US" altLang="zh-CN" sz="3600" b="1" dirty="0" smtClean="0">
                <a:solidFill>
                  <a:srgbClr val="000099"/>
                </a:solidFill>
                <a:latin typeface="Arial Unicode MS" pitchFamily="34" charset="-122"/>
                <a:ea typeface="黑体" pitchFamily="49" charset="-122"/>
                <a:cs typeface="+mj-cs"/>
                <a:sym typeface="黑体" panose="02010609060101010101" pitchFamily="49" charset="-122"/>
              </a:rPr>
              <a:t>Google </a:t>
            </a:r>
            <a:r>
              <a:rPr lang="en-US" altLang="zh-CN" sz="3600" b="1" dirty="0" err="1" smtClean="0">
                <a:solidFill>
                  <a:srgbClr val="000099"/>
                </a:solidFill>
                <a:latin typeface="Arial Unicode MS" pitchFamily="34" charset="-122"/>
                <a:ea typeface="黑体" pitchFamily="49" charset="-122"/>
                <a:cs typeface="+mj-cs"/>
                <a:sym typeface="黑体" panose="02010609060101010101" pitchFamily="49" charset="-122"/>
              </a:rPr>
              <a:t>AlphaGo</a:t>
            </a:r>
            <a:endParaRPr lang="en-US" altLang="zh-CN" sz="3600" b="1" dirty="0">
              <a:solidFill>
                <a:srgbClr val="000099"/>
              </a:solidFill>
              <a:latin typeface="Arial Unicode MS" pitchFamily="34" charset="-122"/>
              <a:ea typeface="黑体" pitchFamily="49" charset="-122"/>
              <a:cs typeface="+mj-cs"/>
              <a:sym typeface="黑体" panose="02010609060101010101" pitchFamily="49" charset="-122"/>
            </a:endParaRPr>
          </a:p>
        </p:txBody>
      </p:sp>
      <p:pic>
        <p:nvPicPr>
          <p:cNvPr id="11" name="142273959.mp4">
            <a:hlinkClick r:id="" action="ppaction://media"/>
          </p:cNvPr>
          <p:cNvPicPr>
            <a:picLocks noRot="1" noChangeAspect="1"/>
          </p:cNvPicPr>
          <p:nvPr>
            <a:videoFile r:link="rId1"/>
          </p:nvPr>
        </p:nvPicPr>
        <p:blipFill>
          <a:blip r:embed="rId3"/>
          <a:stretch>
            <a:fillRect/>
          </a:stretch>
        </p:blipFill>
        <p:spPr>
          <a:xfrm>
            <a:off x="904851" y="1071546"/>
            <a:ext cx="7239049" cy="5429288"/>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1"/>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11"/>
                                        </p:tgtEl>
                                      </p:cBhvr>
                                    </p:cmd>
                                  </p:childTnLst>
                                </p:cTn>
                              </p:par>
                            </p:childTnLst>
                          </p:cTn>
                        </p:par>
                      </p:childTnLst>
                    </p:cTn>
                  </p:par>
                </p:childTnLst>
              </p:cTn>
              <p:nextCondLst>
                <p:cond evt="onClick" delay="0">
                  <p:tgtEl>
                    <p:spTgt spid="11"/>
                  </p:tgtEl>
                </p:cond>
              </p:nextCondLst>
            </p:seq>
            <p:video>
              <p:cMediaNode>
                <p:cTn id="7" fill="hold" display="0">
                  <p:stCondLst>
                    <p:cond delay="indefinite"/>
                  </p:stCondLst>
                  <p:endCondLst>
                    <p:cond evt="onNext" delay="0">
                      <p:tgtEl>
                        <p:sldTgt/>
                      </p:tgtEl>
                    </p:cond>
                    <p:cond evt="onPrev" delay="0">
                      <p:tgtEl>
                        <p:sldTgt/>
                      </p:tgtEl>
                    </p:cond>
                  </p:endCondLst>
                </p:cTn>
                <p:tgtEl>
                  <p:spTgt spid="11"/>
                </p:tgtEl>
              </p:cMediaNode>
            </p:vide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L="914400" lvl="0" indent="-914400">
              <a:defRPr/>
            </a:pPr>
            <a:r>
              <a:rPr lang="zh-CN" altLang="en-US" sz="3600" b="1" kern="1200" dirty="0" smtClean="0">
                <a:solidFill>
                  <a:srgbClr val="000099"/>
                </a:solidFill>
                <a:latin typeface="Arial Unicode MS" pitchFamily="34" charset="-122"/>
                <a:ea typeface="黑体" pitchFamily="49" charset="-122"/>
                <a:sym typeface="黑体" panose="02010609060101010101" pitchFamily="49" charset="-122"/>
              </a:rPr>
              <a:t>大数据的研究与应用：</a:t>
            </a:r>
            <a:r>
              <a:rPr lang="en-US" altLang="zh-CN" sz="3600" b="1" dirty="0" smtClean="0">
                <a:solidFill>
                  <a:srgbClr val="000099"/>
                </a:solidFill>
                <a:latin typeface="Arial Unicode MS" pitchFamily="34" charset="-122"/>
                <a:ea typeface="黑体" pitchFamily="49" charset="-122"/>
                <a:sym typeface="黑体" panose="02010609060101010101" pitchFamily="49" charset="-122"/>
              </a:rPr>
              <a:t> Google </a:t>
            </a:r>
            <a:r>
              <a:rPr lang="en-US" altLang="zh-CN" sz="3600" b="1" dirty="0" err="1" smtClean="0">
                <a:solidFill>
                  <a:srgbClr val="000099"/>
                </a:solidFill>
                <a:latin typeface="Arial Unicode MS" pitchFamily="34" charset="-122"/>
                <a:ea typeface="黑体" pitchFamily="49" charset="-122"/>
                <a:sym typeface="黑体" panose="02010609060101010101" pitchFamily="49" charset="-122"/>
              </a:rPr>
              <a:t>AlphaGo</a:t>
            </a:r>
            <a:endParaRPr lang="zh-CN" altLang="en-US" sz="3600" b="1" kern="1200" dirty="0">
              <a:solidFill>
                <a:srgbClr val="000099"/>
              </a:solidFill>
              <a:latin typeface="Arial Unicode MS" pitchFamily="34" charset="-122"/>
              <a:ea typeface="黑体" pitchFamily="49" charset="-122"/>
              <a:sym typeface="黑体" panose="02010609060101010101" pitchFamily="49" charset="-122"/>
            </a:endParaRPr>
          </a:p>
        </p:txBody>
      </p:sp>
      <p:sp>
        <p:nvSpPr>
          <p:cNvPr id="4" name="灯片编号占位符 3"/>
          <p:cNvSpPr>
            <a:spLocks noGrp="1"/>
          </p:cNvSpPr>
          <p:nvPr>
            <p:ph type="sldNum" sz="quarter" idx="10"/>
          </p:nvPr>
        </p:nvSpPr>
        <p:spPr/>
        <p:txBody>
          <a:bodyPr/>
          <a:lstStyle/>
          <a:p>
            <a:pPr>
              <a:defRPr/>
            </a:pPr>
            <a:fld id="{3AD224E6-15A8-4E74-8987-281A30D56C8B}" type="slidenum">
              <a:rPr lang="zh-CN" altLang="en-US" smtClean="0"/>
              <a:pPr>
                <a:defRPr/>
              </a:pPr>
              <a:t>21</a:t>
            </a:fld>
            <a:endParaRPr lang="zh-CN" altLang="en-US" dirty="0"/>
          </a:p>
        </p:txBody>
      </p:sp>
      <p:pic>
        <p:nvPicPr>
          <p:cNvPr id="1027" name="Picture 3"/>
          <p:cNvPicPr>
            <a:picLocks noChangeAspect="1" noChangeArrowheads="1"/>
          </p:cNvPicPr>
          <p:nvPr/>
        </p:nvPicPr>
        <p:blipFill>
          <a:blip r:embed="rId2"/>
          <a:srcRect/>
          <a:stretch>
            <a:fillRect/>
          </a:stretch>
        </p:blipFill>
        <p:spPr bwMode="auto">
          <a:xfrm>
            <a:off x="0" y="1285875"/>
            <a:ext cx="9461500" cy="428625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L="914400" lvl="0" indent="-914400">
              <a:defRPr/>
            </a:pPr>
            <a:r>
              <a:rPr lang="zh-CN" altLang="en-US" sz="3600" b="1" kern="1200" dirty="0" smtClean="0">
                <a:solidFill>
                  <a:srgbClr val="000099"/>
                </a:solidFill>
                <a:latin typeface="Arial Unicode MS" pitchFamily="34" charset="-122"/>
                <a:ea typeface="黑体" pitchFamily="49" charset="-122"/>
                <a:sym typeface="黑体" panose="02010609060101010101" pitchFamily="49" charset="-122"/>
              </a:rPr>
              <a:t>大数据的研究与应用：</a:t>
            </a:r>
            <a:r>
              <a:rPr lang="en-US" altLang="zh-CN" sz="3600" b="1" dirty="0" smtClean="0">
                <a:solidFill>
                  <a:srgbClr val="000099"/>
                </a:solidFill>
                <a:latin typeface="Arial Unicode MS" pitchFamily="34" charset="-122"/>
                <a:ea typeface="黑体" pitchFamily="49" charset="-122"/>
                <a:sym typeface="黑体" panose="02010609060101010101" pitchFamily="49" charset="-122"/>
              </a:rPr>
              <a:t> Google </a:t>
            </a:r>
            <a:r>
              <a:rPr lang="en-US" altLang="zh-CN" sz="3600" b="1" dirty="0" err="1" smtClean="0">
                <a:solidFill>
                  <a:srgbClr val="000099"/>
                </a:solidFill>
                <a:latin typeface="Arial Unicode MS" pitchFamily="34" charset="-122"/>
                <a:ea typeface="黑体" pitchFamily="49" charset="-122"/>
                <a:sym typeface="黑体" panose="02010609060101010101" pitchFamily="49" charset="-122"/>
              </a:rPr>
              <a:t>AlphaGo</a:t>
            </a:r>
            <a:endParaRPr lang="zh-CN" altLang="en-US" sz="3600" b="1" kern="1200" dirty="0">
              <a:solidFill>
                <a:srgbClr val="000099"/>
              </a:solidFill>
              <a:latin typeface="Arial Unicode MS" pitchFamily="34" charset="-122"/>
              <a:ea typeface="黑体" pitchFamily="49" charset="-122"/>
              <a:sym typeface="黑体" panose="02010609060101010101" pitchFamily="49" charset="-122"/>
            </a:endParaRPr>
          </a:p>
        </p:txBody>
      </p:sp>
      <p:sp>
        <p:nvSpPr>
          <p:cNvPr id="4" name="灯片编号占位符 3"/>
          <p:cNvSpPr>
            <a:spLocks noGrp="1"/>
          </p:cNvSpPr>
          <p:nvPr>
            <p:ph type="sldNum" sz="quarter" idx="10"/>
          </p:nvPr>
        </p:nvSpPr>
        <p:spPr/>
        <p:txBody>
          <a:bodyPr/>
          <a:lstStyle/>
          <a:p>
            <a:pPr>
              <a:defRPr/>
            </a:pPr>
            <a:fld id="{3AD224E6-15A8-4E74-8987-281A30D56C8B}" type="slidenum">
              <a:rPr lang="zh-CN" altLang="en-US" smtClean="0"/>
              <a:pPr>
                <a:defRPr/>
              </a:pPr>
              <a:t>22</a:t>
            </a:fld>
            <a:endParaRPr lang="zh-CN" altLang="en-US" dirty="0"/>
          </a:p>
        </p:txBody>
      </p:sp>
      <p:pic>
        <p:nvPicPr>
          <p:cNvPr id="1026" name="Picture 2"/>
          <p:cNvPicPr>
            <a:picLocks noChangeAspect="1" noChangeArrowheads="1"/>
          </p:cNvPicPr>
          <p:nvPr/>
        </p:nvPicPr>
        <p:blipFill>
          <a:blip r:embed="rId2"/>
          <a:srcRect/>
          <a:stretch>
            <a:fillRect/>
          </a:stretch>
        </p:blipFill>
        <p:spPr bwMode="auto">
          <a:xfrm>
            <a:off x="509588" y="1776413"/>
            <a:ext cx="8124825" cy="330517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5" name="Picture 3"/>
          <p:cNvPicPr>
            <a:picLocks noChangeAspect="1" noChangeArrowheads="1"/>
          </p:cNvPicPr>
          <p:nvPr/>
        </p:nvPicPr>
        <p:blipFill>
          <a:blip r:embed="rId3" cstate="print"/>
          <a:srcRect/>
          <a:stretch>
            <a:fillRect/>
          </a:stretch>
        </p:blipFill>
        <p:spPr bwMode="auto">
          <a:xfrm>
            <a:off x="632831" y="1772816"/>
            <a:ext cx="8011135" cy="4583330"/>
          </a:xfrm>
          <a:prstGeom prst="rect">
            <a:avLst/>
          </a:prstGeom>
          <a:noFill/>
          <a:ln w="9525">
            <a:noFill/>
            <a:miter lim="800000"/>
            <a:headEnd/>
            <a:tailEnd/>
          </a:ln>
        </p:spPr>
      </p:pic>
      <p:sp>
        <p:nvSpPr>
          <p:cNvPr id="4" name="标题 1"/>
          <p:cNvSpPr txBox="1">
            <a:spLocks/>
          </p:cNvSpPr>
          <p:nvPr/>
        </p:nvSpPr>
        <p:spPr>
          <a:xfrm>
            <a:off x="285720" y="71414"/>
            <a:ext cx="8358246" cy="796908"/>
          </a:xfrm>
          <a:prstGeom prst="rect">
            <a:avLst/>
          </a:prstGeom>
        </p:spPr>
        <p:txBody>
          <a:bodyPr/>
          <a:lstStyle/>
          <a:p>
            <a:pPr marL="914400" indent="-914400" eaLnBrk="0" hangingPunct="0">
              <a:defRPr/>
            </a:pPr>
            <a:r>
              <a:rPr lang="zh-CN" altLang="en-US" sz="3600" b="1" dirty="0" smtClean="0">
                <a:solidFill>
                  <a:srgbClr val="000099"/>
                </a:solidFill>
                <a:latin typeface="Arial Unicode MS" pitchFamily="34" charset="-122"/>
                <a:ea typeface="黑体" pitchFamily="49" charset="-122"/>
                <a:sym typeface="黑体" panose="02010609060101010101" pitchFamily="49" charset="-122"/>
              </a:rPr>
              <a:t>大数据的研究与应用</a:t>
            </a:r>
            <a:r>
              <a:rPr lang="en-US" altLang="zh-CN" sz="3600" b="1" dirty="0" smtClean="0">
                <a:solidFill>
                  <a:srgbClr val="000099"/>
                </a:solidFill>
                <a:latin typeface="Arial Unicode MS" pitchFamily="34" charset="-122"/>
                <a:ea typeface="黑体" pitchFamily="49" charset="-122"/>
                <a:sym typeface="黑体" panose="02010609060101010101" pitchFamily="49" charset="-122"/>
              </a:rPr>
              <a:t>3</a:t>
            </a:r>
            <a:r>
              <a:rPr lang="zh-CN" altLang="en-US" sz="3600" b="1" dirty="0" smtClean="0">
                <a:solidFill>
                  <a:srgbClr val="000099"/>
                </a:solidFill>
                <a:latin typeface="Arial Unicode MS" pitchFamily="34" charset="-122"/>
                <a:ea typeface="黑体" pitchFamily="49" charset="-122"/>
                <a:sym typeface="黑体" panose="02010609060101010101" pitchFamily="49" charset="-122"/>
              </a:rPr>
              <a:t>：</a:t>
            </a:r>
            <a:r>
              <a:rPr lang="zh-CN" altLang="en-US" sz="3600" b="1" dirty="0" smtClean="0">
                <a:solidFill>
                  <a:srgbClr val="000099"/>
                </a:solidFill>
                <a:latin typeface="Arial Unicode MS" pitchFamily="34" charset="-122"/>
                <a:ea typeface="黑体" pitchFamily="49" charset="-122"/>
                <a:cs typeface="+mj-cs"/>
                <a:sym typeface="黑体" panose="02010609060101010101" pitchFamily="49" charset="-122"/>
              </a:rPr>
              <a:t>开普勒第三定律</a:t>
            </a:r>
            <a:endParaRPr lang="en-US" altLang="zh-CN" sz="3600" b="1" dirty="0" smtClean="0">
              <a:solidFill>
                <a:srgbClr val="000099"/>
              </a:solidFill>
              <a:latin typeface="Arial Unicode MS" pitchFamily="34" charset="-122"/>
              <a:ea typeface="黑体" pitchFamily="49" charset="-122"/>
              <a:cs typeface="+mj-cs"/>
              <a:sym typeface="黑体" panose="02010609060101010101" pitchFamily="49" charset="-122"/>
            </a:endParaRPr>
          </a:p>
          <a:p>
            <a:pPr marL="457200" indent="-457200" eaLnBrk="0" hangingPunct="0">
              <a:buFont typeface="Arial" pitchFamily="34" charset="0"/>
              <a:buChar char="•"/>
            </a:pPr>
            <a:endParaRPr lang="en-US" altLang="zh-CN" sz="2400" dirty="0" smtClean="0">
              <a:latin typeface="黑体" pitchFamily="2" charset="-122"/>
              <a:ea typeface="黑体" pitchFamily="2" charset="-122"/>
            </a:endParaRPr>
          </a:p>
          <a:p>
            <a:pPr marL="457200" indent="-457200" eaLnBrk="0" hangingPunct="0">
              <a:buFont typeface="Arial" pitchFamily="34" charset="0"/>
              <a:buChar char="•"/>
            </a:pPr>
            <a:r>
              <a:rPr lang="zh-CN" altLang="en-US" sz="2400" dirty="0" smtClean="0">
                <a:latin typeface="黑体" pitchFamily="2" charset="-122"/>
                <a:ea typeface="黑体" pitchFamily="2" charset="-122"/>
              </a:rPr>
              <a:t>是以</a:t>
            </a:r>
            <a:r>
              <a:rPr lang="zh-CN" altLang="en-US" sz="2400" dirty="0" smtClean="0">
                <a:solidFill>
                  <a:srgbClr val="C00000"/>
                </a:solidFill>
                <a:latin typeface="黑体" pitchFamily="2" charset="-122"/>
                <a:ea typeface="黑体" pitchFamily="2" charset="-122"/>
              </a:rPr>
              <a:t>太阳</a:t>
            </a:r>
            <a:r>
              <a:rPr lang="zh-CN" altLang="en-US" sz="2400" dirty="0" smtClean="0">
                <a:latin typeface="黑体" pitchFamily="2" charset="-122"/>
                <a:ea typeface="黑体" pitchFamily="2" charset="-122"/>
              </a:rPr>
              <a:t>为焦点的椭圆轨道运行的所有</a:t>
            </a:r>
            <a:r>
              <a:rPr lang="zh-CN" altLang="en-US" sz="2400" u="sng" dirty="0" smtClean="0">
                <a:solidFill>
                  <a:srgbClr val="C00000"/>
                </a:solidFill>
                <a:latin typeface="黑体" pitchFamily="2" charset="-122"/>
                <a:ea typeface="黑体" pitchFamily="2" charset="-122"/>
              </a:rPr>
              <a:t>行星</a:t>
            </a:r>
            <a:r>
              <a:rPr lang="zh-CN" altLang="en-US" sz="2400" dirty="0" smtClean="0">
                <a:latin typeface="黑体" pitchFamily="2" charset="-122"/>
                <a:ea typeface="黑体" pitchFamily="2" charset="-122"/>
              </a:rPr>
              <a:t>，其</a:t>
            </a:r>
            <a:r>
              <a:rPr lang="zh-CN" altLang="en-US" sz="2400" u="sng" dirty="0" smtClean="0">
                <a:solidFill>
                  <a:srgbClr val="000099"/>
                </a:solidFill>
                <a:latin typeface="黑体" pitchFamily="2" charset="-122"/>
                <a:ea typeface="黑体" pitchFamily="2" charset="-122"/>
              </a:rPr>
              <a:t>椭圆轨道</a:t>
            </a:r>
            <a:r>
              <a:rPr lang="zh-CN" altLang="en-US" sz="2400" dirty="0" smtClean="0">
                <a:latin typeface="黑体" pitchFamily="2" charset="-122"/>
                <a:ea typeface="黑体" pitchFamily="2" charset="-122"/>
              </a:rPr>
              <a:t>半长轴的立方与</a:t>
            </a:r>
            <a:r>
              <a:rPr lang="zh-CN" altLang="en-US" sz="2400" dirty="0" smtClean="0">
                <a:solidFill>
                  <a:srgbClr val="000099"/>
                </a:solidFill>
                <a:latin typeface="黑体" pitchFamily="2" charset="-122"/>
                <a:ea typeface="黑体" pitchFamily="2" charset="-122"/>
              </a:rPr>
              <a:t>周期</a:t>
            </a:r>
            <a:r>
              <a:rPr lang="zh-CN" altLang="en-US" sz="2400" dirty="0" smtClean="0">
                <a:latin typeface="黑体" pitchFamily="2" charset="-122"/>
                <a:ea typeface="黑体" pitchFamily="2" charset="-122"/>
              </a:rPr>
              <a:t>的平方之比是一个常量</a:t>
            </a:r>
            <a:r>
              <a:rPr lang="zh-CN" altLang="en-US" sz="2400" dirty="0" smtClean="0"/>
              <a:t>。</a:t>
            </a:r>
            <a:endParaRPr lang="zh-CN" altLang="en-US" sz="2400" b="1" dirty="0" smtClean="0">
              <a:solidFill>
                <a:srgbClr val="000099"/>
              </a:solidFill>
              <a:latin typeface="黑体" pitchFamily="2" charset="-122"/>
              <a:ea typeface="黑体" pitchFamily="2" charset="-122"/>
            </a:endParaRPr>
          </a:p>
          <a:p>
            <a:pPr marL="0" marR="0" lvl="0" indent="0" defTabSz="914400" rtl="0" eaLnBrk="0" fontAlgn="base" latinLnBrk="0" hangingPunct="0">
              <a:lnSpc>
                <a:spcPct val="100000"/>
              </a:lnSpc>
              <a:spcBef>
                <a:spcPct val="0"/>
              </a:spcBef>
              <a:spcAft>
                <a:spcPct val="0"/>
              </a:spcAft>
              <a:buClrTx/>
              <a:buSzTx/>
              <a:buFontTx/>
              <a:buNone/>
              <a:tabLst/>
              <a:defRPr/>
            </a:pPr>
            <a:endParaRPr kumimoji="0" lang="zh-CN" altLang="en-US" sz="4400" b="1" i="0" u="none" strike="noStrike" kern="0" cap="none" spc="0" normalizeH="0" baseline="0" noProof="0" dirty="0">
              <a:ln>
                <a:noFill/>
              </a:ln>
              <a:solidFill>
                <a:srgbClr val="000099"/>
              </a:solidFill>
              <a:effectLst/>
              <a:uLnTx/>
              <a:uFillTx/>
              <a:latin typeface="+mj-lt"/>
              <a:ea typeface="+mj-ea"/>
              <a:cs typeface="+mj-cs"/>
            </a:endParaRPr>
          </a:p>
        </p:txBody>
      </p:sp>
      <p:sp>
        <p:nvSpPr>
          <p:cNvPr id="5" name="灯片编号占位符 4"/>
          <p:cNvSpPr txBox="1">
            <a:spLocks noGrp="1"/>
          </p:cNvSpPr>
          <p:nvPr/>
        </p:nvSpPr>
        <p:spPr bwMode="auto">
          <a:xfrm>
            <a:off x="6948488" y="6448425"/>
            <a:ext cx="2133600" cy="365125"/>
          </a:xfrm>
          <a:prstGeom prst="rect">
            <a:avLst/>
          </a:prstGeom>
          <a:noFill/>
          <a:ln w="9525">
            <a:noFill/>
            <a:miter lim="800000"/>
            <a:headEnd/>
            <a:tailEnd/>
          </a:ln>
        </p:spPr>
        <p:txBody>
          <a:bodyPr anchor="ctr"/>
          <a:lstStyle/>
          <a:p>
            <a:pPr algn="r"/>
            <a:fld id="{AC832763-D968-4816-90F5-FC73E40A3BE8}" type="slidenum">
              <a:rPr lang="zh-CN" altLang="en-US" sz="1200" b="1">
                <a:solidFill>
                  <a:srgbClr val="898989"/>
                </a:solidFill>
                <a:latin typeface="Calibri" pitchFamily="34" charset="0"/>
              </a:rPr>
              <a:pPr algn="r"/>
              <a:t>23</a:t>
            </a:fld>
            <a:endParaRPr lang="en-US" altLang="zh-CN" sz="1200" b="1" dirty="0">
              <a:solidFill>
                <a:srgbClr val="898989"/>
              </a:solidFill>
              <a:latin typeface="Calibri" pitchFamily="34" charset="0"/>
            </a:endParaRPr>
          </a:p>
        </p:txBody>
      </p:sp>
    </p:spTree>
    <p:extLst>
      <p:ext uri="{BB962C8B-B14F-4D97-AF65-F5344CB8AC3E}">
        <p14:creationId xmlns:p14="http://schemas.microsoft.com/office/powerpoint/2010/main" xmlns="" val="370929876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1357290" y="2857496"/>
            <a:ext cx="6072230" cy="796908"/>
          </a:xfrm>
          <a:prstGeom prst="rect">
            <a:avLst/>
          </a:prstGeom>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4400" b="1" i="0" u="none" strike="noStrike" kern="0" cap="none" spc="0" normalizeH="0" baseline="0" noProof="0" smtClean="0">
                <a:ln>
                  <a:noFill/>
                </a:ln>
                <a:solidFill>
                  <a:schemeClr val="tx2"/>
                </a:solidFill>
                <a:effectLst/>
                <a:uLnTx/>
                <a:uFillTx/>
                <a:latin typeface="+mj-lt"/>
                <a:ea typeface="+mj-ea"/>
                <a:cs typeface="+mj-cs"/>
              </a:rPr>
              <a:t>大数据挑战示例</a:t>
            </a:r>
            <a:endParaRPr kumimoji="0" lang="zh-CN" altLang="en-US" sz="4400" b="1" i="0" u="none" strike="noStrike" kern="0" cap="none" spc="0" normalizeH="0" baseline="0" noProof="0" dirty="0">
              <a:ln>
                <a:noFill/>
              </a:ln>
              <a:solidFill>
                <a:schemeClr val="tx2"/>
              </a:solidFill>
              <a:effectLst/>
              <a:uLnTx/>
              <a:uFillTx/>
              <a:latin typeface="+mj-lt"/>
              <a:ea typeface="+mj-ea"/>
              <a:cs typeface="+mj-cs"/>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p:txBody>
          <a:bodyPr/>
          <a:lstStyle/>
          <a:p>
            <a:pPr>
              <a:defRPr/>
            </a:pPr>
            <a:fld id="{3AD224E6-15A8-4E74-8987-281A30D56C8B}" type="slidenum">
              <a:rPr lang="zh-CN" altLang="en-US" smtClean="0"/>
              <a:pPr>
                <a:defRPr/>
              </a:pPr>
              <a:t>25</a:t>
            </a:fld>
            <a:endParaRPr lang="zh-CN" altLang="en-US" dirty="0"/>
          </a:p>
        </p:txBody>
      </p:sp>
      <p:pic>
        <p:nvPicPr>
          <p:cNvPr id="5" name="Picture 4"/>
          <p:cNvPicPr>
            <a:picLocks noChangeAspect="1" noChangeArrowheads="1"/>
          </p:cNvPicPr>
          <p:nvPr/>
        </p:nvPicPr>
        <p:blipFill>
          <a:blip r:embed="rId2"/>
          <a:srcRect/>
          <a:stretch>
            <a:fillRect/>
          </a:stretch>
        </p:blipFill>
        <p:spPr bwMode="auto">
          <a:xfrm>
            <a:off x="2052638" y="5167333"/>
            <a:ext cx="647700" cy="795338"/>
          </a:xfrm>
          <a:prstGeom prst="rect">
            <a:avLst/>
          </a:prstGeom>
          <a:noFill/>
          <a:ln w="9525">
            <a:noFill/>
            <a:miter lim="800000"/>
            <a:headEnd/>
            <a:tailEnd/>
          </a:ln>
        </p:spPr>
      </p:pic>
      <p:sp>
        <p:nvSpPr>
          <p:cNvPr id="6" name="TextBox 3"/>
          <p:cNvSpPr txBox="1">
            <a:spLocks noChangeArrowheads="1"/>
          </p:cNvSpPr>
          <p:nvPr/>
        </p:nvSpPr>
        <p:spPr bwMode="auto">
          <a:xfrm>
            <a:off x="354013" y="928670"/>
            <a:ext cx="8394700" cy="2105025"/>
          </a:xfrm>
          <a:prstGeom prst="rect">
            <a:avLst/>
          </a:prstGeom>
          <a:noFill/>
          <a:ln w="9525">
            <a:noFill/>
            <a:miter lim="800000"/>
            <a:headEnd/>
            <a:tailEnd/>
          </a:ln>
        </p:spPr>
        <p:txBody>
          <a:bodyPr>
            <a:spAutoFit/>
          </a:bodyPr>
          <a:lstStyle/>
          <a:p>
            <a:pPr marL="342900" lvl="1" indent="-342900">
              <a:spcBef>
                <a:spcPct val="20000"/>
              </a:spcBef>
              <a:buFont typeface="Wingdings" pitchFamily="2" charset="2"/>
              <a:buChar char="l"/>
            </a:pPr>
            <a:r>
              <a:rPr lang="zh-CN" altLang="en-US" sz="2400" dirty="0">
                <a:latin typeface="黑体" pitchFamily="49" charset="-122"/>
                <a:ea typeface="黑体" pitchFamily="49" charset="-122"/>
              </a:rPr>
              <a:t>回顾</a:t>
            </a:r>
            <a:r>
              <a:rPr lang="zh-CN" altLang="en-US" sz="2400" dirty="0" smtClean="0">
                <a:latin typeface="黑体" pitchFamily="49" charset="-122"/>
                <a:ea typeface="黑体" pitchFamily="49" charset="-122"/>
              </a:rPr>
              <a:t>数据库领域的</a:t>
            </a:r>
            <a:r>
              <a:rPr lang="zh-CN" altLang="en-US" sz="2400" dirty="0">
                <a:latin typeface="黑体" pitchFamily="49" charset="-122"/>
                <a:ea typeface="黑体" pitchFamily="49" charset="-122"/>
              </a:rPr>
              <a:t>发展历程</a:t>
            </a:r>
            <a:endParaRPr lang="en-US" altLang="zh-CN" sz="2400" dirty="0">
              <a:latin typeface="黑体" pitchFamily="49" charset="-122"/>
              <a:ea typeface="黑体" pitchFamily="49" charset="-122"/>
            </a:endParaRPr>
          </a:p>
          <a:p>
            <a:pPr marL="742950" lvl="2" indent="-342900">
              <a:spcBef>
                <a:spcPct val="20000"/>
              </a:spcBef>
              <a:buFontTx/>
              <a:buBlip>
                <a:blip r:embed="rId3"/>
              </a:buBlip>
            </a:pPr>
            <a:r>
              <a:rPr lang="en-US" altLang="zh-CN" dirty="0">
                <a:latin typeface="黑体" pitchFamily="49" charset="-122"/>
                <a:ea typeface="黑体" pitchFamily="49" charset="-122"/>
              </a:rPr>
              <a:t>1960s</a:t>
            </a:r>
            <a:r>
              <a:rPr lang="zh-CN" altLang="en-US" dirty="0">
                <a:latin typeface="黑体" pitchFamily="49" charset="-122"/>
                <a:ea typeface="黑体" pitchFamily="49" charset="-122"/>
              </a:rPr>
              <a:t>前后，外部存储设备问世，催生数据管理需求</a:t>
            </a:r>
            <a:r>
              <a:rPr lang="zh-CN" altLang="en-US" dirty="0" smtClean="0">
                <a:latin typeface="黑体" pitchFamily="49" charset="-122"/>
                <a:ea typeface="黑体" pitchFamily="49" charset="-122"/>
              </a:rPr>
              <a:t>，数据库</a:t>
            </a:r>
            <a:r>
              <a:rPr lang="zh-CN" altLang="en-US" dirty="0">
                <a:latin typeface="黑体" pitchFamily="49" charset="-122"/>
                <a:ea typeface="黑体" pitchFamily="49" charset="-122"/>
              </a:rPr>
              <a:t>从文件系统中分离出来</a:t>
            </a:r>
            <a:endParaRPr lang="en-US" altLang="zh-CN" dirty="0">
              <a:latin typeface="黑体" pitchFamily="49" charset="-122"/>
              <a:ea typeface="黑体" pitchFamily="49" charset="-122"/>
            </a:endParaRPr>
          </a:p>
          <a:p>
            <a:pPr marL="742950" lvl="2" indent="-342900">
              <a:spcBef>
                <a:spcPct val="20000"/>
              </a:spcBef>
              <a:buFontTx/>
              <a:buBlip>
                <a:blip r:embed="rId3"/>
              </a:buBlip>
            </a:pPr>
            <a:r>
              <a:rPr lang="en-US" altLang="zh-CN" dirty="0">
                <a:latin typeface="黑体" pitchFamily="49" charset="-122"/>
                <a:ea typeface="黑体" pitchFamily="49" charset="-122"/>
              </a:rPr>
              <a:t>1969</a:t>
            </a:r>
            <a:r>
              <a:rPr lang="zh-CN" altLang="en-US" dirty="0">
                <a:latin typeface="黑体" pitchFamily="49" charset="-122"/>
                <a:ea typeface="黑体" pitchFamily="49" charset="-122"/>
              </a:rPr>
              <a:t>年，具有完备理论的</a:t>
            </a:r>
            <a:r>
              <a:rPr lang="zh-CN" altLang="en-US" dirty="0" smtClean="0">
                <a:latin typeface="黑体" pitchFamily="49" charset="-122"/>
                <a:ea typeface="黑体" pitchFamily="49" charset="-122"/>
              </a:rPr>
              <a:t>“关系数据模型”</a:t>
            </a:r>
            <a:endParaRPr lang="en-US" altLang="zh-CN" dirty="0">
              <a:latin typeface="黑体" pitchFamily="49" charset="-122"/>
              <a:ea typeface="黑体" pitchFamily="49" charset="-122"/>
            </a:endParaRPr>
          </a:p>
          <a:p>
            <a:pPr marL="742950" lvl="2" indent="-342900">
              <a:spcBef>
                <a:spcPct val="20000"/>
              </a:spcBef>
              <a:buFontTx/>
              <a:buBlip>
                <a:blip r:embed="rId3"/>
              </a:buBlip>
            </a:pPr>
            <a:r>
              <a:rPr lang="en-US" altLang="zh-CN" dirty="0">
                <a:latin typeface="黑体" pitchFamily="49" charset="-122"/>
                <a:ea typeface="黑体" pitchFamily="49" charset="-122"/>
              </a:rPr>
              <a:t>1981</a:t>
            </a:r>
            <a:r>
              <a:rPr lang="zh-CN" altLang="en-US" dirty="0">
                <a:latin typeface="黑体" pitchFamily="49" charset="-122"/>
                <a:ea typeface="黑体" pitchFamily="49" charset="-122"/>
              </a:rPr>
              <a:t>年，</a:t>
            </a:r>
            <a:r>
              <a:rPr lang="zh-CN" altLang="en-US" dirty="0" smtClean="0">
                <a:latin typeface="黑体" pitchFamily="49" charset="-122"/>
                <a:ea typeface="黑体" pitchFamily="49" charset="-122"/>
              </a:rPr>
              <a:t>事务处理，解决数据一致性问题</a:t>
            </a:r>
            <a:endParaRPr lang="en-US" altLang="zh-CN" dirty="0">
              <a:latin typeface="黑体" pitchFamily="49" charset="-122"/>
              <a:ea typeface="黑体" pitchFamily="49" charset="-122"/>
            </a:endParaRPr>
          </a:p>
          <a:p>
            <a:pPr marL="742950" lvl="2" indent="-342900">
              <a:spcBef>
                <a:spcPct val="20000"/>
              </a:spcBef>
              <a:buFontTx/>
              <a:buBlip>
                <a:blip r:embed="rId3"/>
              </a:buBlip>
            </a:pPr>
            <a:r>
              <a:rPr lang="en-US" altLang="zh-CN" dirty="0">
                <a:latin typeface="黑体" pitchFamily="49" charset="-122"/>
                <a:ea typeface="黑体" pitchFamily="49" charset="-122"/>
              </a:rPr>
              <a:t>2000</a:t>
            </a:r>
            <a:r>
              <a:rPr lang="zh-CN" altLang="en-US" dirty="0">
                <a:latin typeface="黑体" pitchFamily="49" charset="-122"/>
                <a:ea typeface="黑体" pitchFamily="49" charset="-122"/>
              </a:rPr>
              <a:t>年以来，数据量持续增大带来的挑战</a:t>
            </a:r>
            <a:endParaRPr lang="en-US" altLang="zh-CN" sz="2000" dirty="0">
              <a:latin typeface="黑体" pitchFamily="49" charset="-122"/>
              <a:ea typeface="黑体" pitchFamily="49" charset="-122"/>
            </a:endParaRPr>
          </a:p>
        </p:txBody>
      </p:sp>
      <p:sp>
        <p:nvSpPr>
          <p:cNvPr id="7" name="右箭头 6"/>
          <p:cNvSpPr/>
          <p:nvPr/>
        </p:nvSpPr>
        <p:spPr bwMode="auto">
          <a:xfrm>
            <a:off x="354013" y="4773633"/>
            <a:ext cx="8682037" cy="360363"/>
          </a:xfrm>
          <a:prstGeom prst="rightArrow">
            <a:avLst/>
          </a:prstGeom>
          <a:ln>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36000" rIns="36000" anchor="ctr"/>
          <a:lstStyle/>
          <a:p>
            <a:pPr algn="ctr">
              <a:buFont typeface="Arial" panose="020B0604020202020204" pitchFamily="34" charset="0"/>
              <a:buNone/>
              <a:defRPr/>
            </a:pPr>
            <a:endParaRPr lang="zh-CN" altLang="en-US" sz="2200" noProof="1">
              <a:ln>
                <a:solidFill>
                  <a:schemeClr val="bg1"/>
                </a:solidFill>
              </a:ln>
              <a:solidFill>
                <a:schemeClr val="bg1"/>
              </a:solidFill>
              <a:latin typeface="+mn-ea"/>
            </a:endParaRPr>
          </a:p>
        </p:txBody>
      </p:sp>
      <p:sp>
        <p:nvSpPr>
          <p:cNvPr id="8" name="AutoShape 30"/>
          <p:cNvSpPr>
            <a:spLocks noChangeArrowheads="1"/>
          </p:cNvSpPr>
          <p:nvPr/>
        </p:nvSpPr>
        <p:spPr bwMode="auto">
          <a:xfrm>
            <a:off x="1403350" y="3405208"/>
            <a:ext cx="1655763" cy="1081088"/>
          </a:xfrm>
          <a:prstGeom prst="flowChartAlternateProcess">
            <a:avLst/>
          </a:prstGeom>
          <a:solidFill>
            <a:srgbClr val="FFFF00"/>
          </a:solidFill>
          <a:ln w="38100">
            <a:solidFill>
              <a:srgbClr val="FF0000"/>
            </a:solidFill>
            <a:miter lim="800000"/>
            <a:headEnd/>
            <a:tailEnd/>
          </a:ln>
        </p:spPr>
        <p:txBody>
          <a:bodyPr wrap="none" anchor="ctr"/>
          <a:lstStyle/>
          <a:p>
            <a:pPr algn="ctr" eaLnBrk="1" hangingPunct="1">
              <a:buFont typeface="Arial" pitchFamily="34" charset="0"/>
              <a:buNone/>
            </a:pPr>
            <a:r>
              <a:rPr lang="zh-CN" altLang="en-US" sz="1400">
                <a:latin typeface="黑体" pitchFamily="49" charset="-122"/>
                <a:ea typeface="黑体" pitchFamily="49" charset="-122"/>
              </a:rPr>
              <a:t>具有完备理论的</a:t>
            </a:r>
            <a:endParaRPr lang="en-US" altLang="zh-CN" sz="1400">
              <a:latin typeface="黑体" pitchFamily="49" charset="-122"/>
              <a:ea typeface="黑体" pitchFamily="49" charset="-122"/>
            </a:endParaRPr>
          </a:p>
          <a:p>
            <a:pPr algn="ctr" eaLnBrk="1" hangingPunct="1">
              <a:buFont typeface="Arial" pitchFamily="34" charset="0"/>
              <a:buNone/>
            </a:pPr>
            <a:r>
              <a:rPr lang="zh-CN" altLang="en-US" sz="1400">
                <a:latin typeface="黑体" pitchFamily="49" charset="-122"/>
                <a:ea typeface="黑体" pitchFamily="49" charset="-122"/>
              </a:rPr>
              <a:t>关系数据模型</a:t>
            </a:r>
            <a:endParaRPr lang="en-US" altLang="zh-CN" sz="1400">
              <a:latin typeface="黑体" pitchFamily="49" charset="-122"/>
              <a:ea typeface="黑体" pitchFamily="49" charset="-122"/>
            </a:endParaRPr>
          </a:p>
          <a:p>
            <a:pPr algn="ctr" eaLnBrk="1" hangingPunct="1">
              <a:buFont typeface="Arial" pitchFamily="34" charset="0"/>
              <a:buNone/>
            </a:pPr>
            <a:r>
              <a:rPr lang="en-US" altLang="zh-CN" sz="1400">
                <a:latin typeface="黑体" pitchFamily="49" charset="-122"/>
                <a:ea typeface="黑体" pitchFamily="49" charset="-122"/>
              </a:rPr>
              <a:t>Edgar Frank Codd</a:t>
            </a:r>
          </a:p>
          <a:p>
            <a:pPr algn="ctr" eaLnBrk="1" hangingPunct="1">
              <a:buFont typeface="Arial" pitchFamily="34" charset="0"/>
              <a:buNone/>
            </a:pPr>
            <a:r>
              <a:rPr lang="zh-CN" altLang="en-US" sz="1400">
                <a:latin typeface="黑体" pitchFamily="49" charset="-122"/>
                <a:ea typeface="黑体" pitchFamily="49" charset="-122"/>
              </a:rPr>
              <a:t>（</a:t>
            </a:r>
            <a:r>
              <a:rPr lang="en-US" altLang="zh-CN" sz="1400">
                <a:latin typeface="黑体" pitchFamily="49" charset="-122"/>
                <a:ea typeface="黑体" pitchFamily="49" charset="-122"/>
              </a:rPr>
              <a:t>1981</a:t>
            </a:r>
            <a:r>
              <a:rPr lang="zh-CN" altLang="en-US" sz="1400">
                <a:latin typeface="黑体" pitchFamily="49" charset="-122"/>
                <a:ea typeface="黑体" pitchFamily="49" charset="-122"/>
              </a:rPr>
              <a:t>年图灵奖）</a:t>
            </a:r>
            <a:endParaRPr lang="zh-CN" altLang="en-US" b="0">
              <a:latin typeface="Arial" pitchFamily="34" charset="0"/>
              <a:ea typeface="宋体" pitchFamily="2" charset="-122"/>
            </a:endParaRPr>
          </a:p>
        </p:txBody>
      </p:sp>
      <p:sp>
        <p:nvSpPr>
          <p:cNvPr id="9" name="下箭头 8"/>
          <p:cNvSpPr/>
          <p:nvPr/>
        </p:nvSpPr>
        <p:spPr bwMode="auto">
          <a:xfrm>
            <a:off x="2124075" y="4486296"/>
            <a:ext cx="287338" cy="287337"/>
          </a:xfrm>
          <a:prstGeom prst="downArrow">
            <a:avLst/>
          </a:prstGeom>
          <a:ln>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36000" rIns="36000" anchor="ctr"/>
          <a:lstStyle/>
          <a:p>
            <a:pPr algn="ctr">
              <a:buFont typeface="Arial" panose="020B0604020202020204" pitchFamily="34" charset="0"/>
              <a:buNone/>
              <a:defRPr/>
            </a:pPr>
            <a:endParaRPr lang="zh-CN" altLang="en-US" sz="2200" noProof="1">
              <a:ln>
                <a:solidFill>
                  <a:schemeClr val="bg1"/>
                </a:solidFill>
              </a:ln>
              <a:solidFill>
                <a:schemeClr val="bg1"/>
              </a:solidFill>
              <a:latin typeface="+mn-ea"/>
            </a:endParaRPr>
          </a:p>
        </p:txBody>
      </p:sp>
      <p:sp>
        <p:nvSpPr>
          <p:cNvPr id="10" name="AutoShape 30"/>
          <p:cNvSpPr>
            <a:spLocks noChangeArrowheads="1"/>
          </p:cNvSpPr>
          <p:nvPr/>
        </p:nvSpPr>
        <p:spPr bwMode="auto">
          <a:xfrm>
            <a:off x="2700338" y="5092721"/>
            <a:ext cx="1008062" cy="1265237"/>
          </a:xfrm>
          <a:prstGeom prst="flowChartAlternateProcess">
            <a:avLst/>
          </a:prstGeom>
          <a:solidFill>
            <a:srgbClr val="84CFFE"/>
          </a:solidFill>
          <a:ln w="38100">
            <a:solidFill>
              <a:srgbClr val="FF0000"/>
            </a:solidFill>
            <a:miter lim="800000"/>
            <a:headEnd/>
            <a:tailEnd/>
          </a:ln>
        </p:spPr>
        <p:txBody>
          <a:bodyPr wrap="none" anchor="ctr"/>
          <a:lstStyle/>
          <a:p>
            <a:pPr algn="ctr" eaLnBrk="1" hangingPunct="1">
              <a:buFont typeface="Arial" pitchFamily="34" charset="0"/>
              <a:buNone/>
            </a:pPr>
            <a:r>
              <a:rPr lang="zh-CN" altLang="en-US" sz="1200">
                <a:latin typeface="黑体" pitchFamily="49" charset="-122"/>
                <a:ea typeface="黑体" pitchFamily="49" charset="-122"/>
              </a:rPr>
              <a:t>第二代</a:t>
            </a:r>
            <a:r>
              <a:rPr lang="en-US" altLang="zh-CN" sz="1200">
                <a:latin typeface="黑体" pitchFamily="49" charset="-122"/>
                <a:ea typeface="黑体" pitchFamily="49" charset="-122"/>
              </a:rPr>
              <a:t>RDBMS:</a:t>
            </a:r>
          </a:p>
          <a:p>
            <a:pPr algn="ctr" eaLnBrk="1" hangingPunct="1">
              <a:buFont typeface="Arial" pitchFamily="34" charset="0"/>
              <a:buNone/>
            </a:pPr>
            <a:r>
              <a:rPr lang="en-US" altLang="zh-CN" sz="1200">
                <a:latin typeface="黑体" pitchFamily="49" charset="-122"/>
                <a:ea typeface="黑体" pitchFamily="49" charset="-122"/>
              </a:rPr>
              <a:t>IBM R</a:t>
            </a:r>
            <a:r>
              <a:rPr lang="zh-CN" altLang="en-US" sz="1200">
                <a:latin typeface="黑体" pitchFamily="49" charset="-122"/>
                <a:ea typeface="黑体" pitchFamily="49" charset="-122"/>
              </a:rPr>
              <a:t>系统</a:t>
            </a:r>
            <a:endParaRPr lang="en-US" altLang="zh-CN" sz="1200">
              <a:latin typeface="黑体" pitchFamily="49" charset="-122"/>
              <a:ea typeface="黑体" pitchFamily="49" charset="-122"/>
            </a:endParaRPr>
          </a:p>
          <a:p>
            <a:pPr algn="ctr" eaLnBrk="1" hangingPunct="1">
              <a:buFont typeface="Arial" pitchFamily="34" charset="0"/>
              <a:buNone/>
            </a:pPr>
            <a:r>
              <a:rPr lang="en-US" altLang="zh-CN" sz="1200">
                <a:latin typeface="黑体" pitchFamily="49" charset="-122"/>
                <a:ea typeface="黑体" pitchFamily="49" charset="-122"/>
              </a:rPr>
              <a:t>Ingres</a:t>
            </a:r>
          </a:p>
          <a:p>
            <a:pPr algn="ctr" eaLnBrk="1" hangingPunct="1"/>
            <a:r>
              <a:rPr lang="zh-CN" altLang="en-US" sz="1200">
                <a:latin typeface="黑体" pitchFamily="49" charset="-122"/>
                <a:ea typeface="黑体" pitchFamily="49" charset="-122"/>
              </a:rPr>
              <a:t>（</a:t>
            </a:r>
            <a:r>
              <a:rPr lang="en-US" altLang="zh-CN" sz="1200">
                <a:latin typeface="黑体" pitchFamily="49" charset="-122"/>
                <a:ea typeface="黑体" pitchFamily="49" charset="-122"/>
              </a:rPr>
              <a:t>70</a:t>
            </a:r>
            <a:r>
              <a:rPr lang="zh-CN" altLang="en-US" sz="1200">
                <a:latin typeface="黑体" pitchFamily="49" charset="-122"/>
                <a:ea typeface="黑体" pitchFamily="49" charset="-122"/>
              </a:rPr>
              <a:t>年代）</a:t>
            </a:r>
          </a:p>
          <a:p>
            <a:pPr algn="ctr" eaLnBrk="1" hangingPunct="1">
              <a:buFont typeface="Arial" pitchFamily="34" charset="0"/>
              <a:buNone/>
            </a:pPr>
            <a:r>
              <a:rPr lang="en-US" altLang="zh-CN" sz="1200">
                <a:latin typeface="黑体" pitchFamily="49" charset="-122"/>
                <a:ea typeface="黑体" pitchFamily="49" charset="-122"/>
              </a:rPr>
              <a:t>Oracle DB</a:t>
            </a:r>
          </a:p>
          <a:p>
            <a:pPr algn="ctr" eaLnBrk="1" hangingPunct="1">
              <a:buFont typeface="Arial" pitchFamily="34" charset="0"/>
              <a:buNone/>
            </a:pPr>
            <a:r>
              <a:rPr lang="zh-CN" altLang="en-US" sz="1200">
                <a:latin typeface="黑体" pitchFamily="49" charset="-122"/>
                <a:ea typeface="黑体" pitchFamily="49" charset="-122"/>
              </a:rPr>
              <a:t>（</a:t>
            </a:r>
            <a:r>
              <a:rPr lang="en-US" altLang="zh-CN" sz="1200">
                <a:latin typeface="黑体" pitchFamily="49" charset="-122"/>
                <a:ea typeface="黑体" pitchFamily="49" charset="-122"/>
              </a:rPr>
              <a:t>1976</a:t>
            </a:r>
            <a:r>
              <a:rPr lang="zh-CN" altLang="en-US" sz="1200">
                <a:latin typeface="黑体" pitchFamily="49" charset="-122"/>
                <a:ea typeface="黑体" pitchFamily="49" charset="-122"/>
              </a:rPr>
              <a:t>）</a:t>
            </a:r>
            <a:endParaRPr lang="en-US" altLang="zh-CN" sz="1200">
              <a:latin typeface="黑体" pitchFamily="49" charset="-122"/>
              <a:ea typeface="黑体" pitchFamily="49" charset="-122"/>
            </a:endParaRPr>
          </a:p>
        </p:txBody>
      </p:sp>
      <p:pic>
        <p:nvPicPr>
          <p:cNvPr id="11" name="Picture 2"/>
          <p:cNvPicPr>
            <a:picLocks noChangeAspect="1" noChangeArrowheads="1"/>
          </p:cNvPicPr>
          <p:nvPr/>
        </p:nvPicPr>
        <p:blipFill>
          <a:blip r:embed="rId4"/>
          <a:srcRect/>
          <a:stretch>
            <a:fillRect/>
          </a:stretch>
        </p:blipFill>
        <p:spPr bwMode="auto">
          <a:xfrm>
            <a:off x="395288" y="3621108"/>
            <a:ext cx="949325" cy="1109663"/>
          </a:xfrm>
          <a:prstGeom prst="rect">
            <a:avLst/>
          </a:prstGeom>
          <a:noFill/>
          <a:ln w="9525">
            <a:noFill/>
            <a:miter lim="800000"/>
            <a:headEnd/>
            <a:tailEnd/>
          </a:ln>
        </p:spPr>
      </p:pic>
      <p:sp>
        <p:nvSpPr>
          <p:cNvPr id="12" name="AutoShape 30"/>
          <p:cNvSpPr>
            <a:spLocks noChangeArrowheads="1"/>
          </p:cNvSpPr>
          <p:nvPr/>
        </p:nvSpPr>
        <p:spPr bwMode="auto">
          <a:xfrm>
            <a:off x="315913" y="5276871"/>
            <a:ext cx="1655762" cy="1081087"/>
          </a:xfrm>
          <a:prstGeom prst="flowChartAlternateProcess">
            <a:avLst/>
          </a:prstGeom>
          <a:solidFill>
            <a:srgbClr val="FFFF00"/>
          </a:solidFill>
          <a:ln w="38100">
            <a:solidFill>
              <a:srgbClr val="FF0000"/>
            </a:solidFill>
            <a:miter lim="800000"/>
            <a:headEnd/>
            <a:tailEnd/>
          </a:ln>
        </p:spPr>
        <p:txBody>
          <a:bodyPr wrap="none" anchor="ctr"/>
          <a:lstStyle/>
          <a:p>
            <a:pPr algn="ctr" eaLnBrk="1" hangingPunct="1">
              <a:buFont typeface="Arial" pitchFamily="34" charset="0"/>
              <a:buNone/>
            </a:pPr>
            <a:r>
              <a:rPr lang="zh-CN" altLang="en-US" sz="1400">
                <a:latin typeface="黑体" pitchFamily="49" charset="-122"/>
                <a:ea typeface="黑体" pitchFamily="49" charset="-122"/>
              </a:rPr>
              <a:t>早期：网状数据库</a:t>
            </a:r>
            <a:endParaRPr lang="en-US" altLang="zh-CN" sz="1400">
              <a:latin typeface="黑体" pitchFamily="49" charset="-122"/>
              <a:ea typeface="黑体" pitchFamily="49" charset="-122"/>
            </a:endParaRPr>
          </a:p>
          <a:p>
            <a:pPr algn="ctr" eaLnBrk="1" hangingPunct="1">
              <a:buFont typeface="Arial" pitchFamily="34" charset="0"/>
              <a:buNone/>
            </a:pPr>
            <a:r>
              <a:rPr lang="zh-CN" altLang="en-US" sz="1400">
                <a:latin typeface="黑体" pitchFamily="49" charset="-122"/>
                <a:ea typeface="黑体" pitchFamily="49" charset="-122"/>
              </a:rPr>
              <a:t>集成数据存储（</a:t>
            </a:r>
            <a:r>
              <a:rPr lang="en-US" altLang="zh-CN" sz="1400">
                <a:latin typeface="黑体" pitchFamily="49" charset="-122"/>
                <a:ea typeface="黑体" pitchFamily="49" charset="-122"/>
              </a:rPr>
              <a:t>IDS</a:t>
            </a:r>
            <a:r>
              <a:rPr lang="zh-CN" altLang="en-US" sz="1400">
                <a:latin typeface="黑体" pitchFamily="49" charset="-122"/>
                <a:ea typeface="黑体" pitchFamily="49" charset="-122"/>
              </a:rPr>
              <a:t>）</a:t>
            </a:r>
            <a:endParaRPr lang="en-US" altLang="zh-CN" sz="1400">
              <a:latin typeface="黑体" pitchFamily="49" charset="-122"/>
              <a:ea typeface="黑体" pitchFamily="49" charset="-122"/>
            </a:endParaRPr>
          </a:p>
          <a:p>
            <a:pPr algn="ctr" eaLnBrk="1" hangingPunct="1">
              <a:buFont typeface="Arial" pitchFamily="34" charset="0"/>
              <a:buNone/>
            </a:pPr>
            <a:r>
              <a:rPr lang="en-US" altLang="zh-CN" sz="1400">
                <a:latin typeface="黑体" pitchFamily="49" charset="-122"/>
                <a:ea typeface="黑体" pitchFamily="49" charset="-122"/>
              </a:rPr>
              <a:t>Charles W.Bachman</a:t>
            </a:r>
          </a:p>
          <a:p>
            <a:pPr algn="ctr" eaLnBrk="1" hangingPunct="1">
              <a:buFont typeface="Arial" pitchFamily="34" charset="0"/>
              <a:buNone/>
            </a:pPr>
            <a:r>
              <a:rPr lang="zh-CN" altLang="en-US" sz="1400">
                <a:latin typeface="黑体" pitchFamily="49" charset="-122"/>
                <a:ea typeface="黑体" pitchFamily="49" charset="-122"/>
              </a:rPr>
              <a:t>（</a:t>
            </a:r>
            <a:r>
              <a:rPr lang="en-US" altLang="zh-CN" sz="1400">
                <a:latin typeface="黑体" pitchFamily="49" charset="-122"/>
                <a:ea typeface="黑体" pitchFamily="49" charset="-122"/>
              </a:rPr>
              <a:t>1973</a:t>
            </a:r>
            <a:r>
              <a:rPr lang="zh-CN" altLang="en-US" sz="1400">
                <a:latin typeface="黑体" pitchFamily="49" charset="-122"/>
                <a:ea typeface="黑体" pitchFamily="49" charset="-122"/>
              </a:rPr>
              <a:t>年图灵奖）</a:t>
            </a:r>
            <a:endParaRPr lang="zh-CN" altLang="en-US" b="0">
              <a:latin typeface="Arial" pitchFamily="34" charset="0"/>
              <a:ea typeface="宋体" pitchFamily="2" charset="-122"/>
            </a:endParaRPr>
          </a:p>
        </p:txBody>
      </p:sp>
      <p:sp>
        <p:nvSpPr>
          <p:cNvPr id="13" name="AutoShape 30"/>
          <p:cNvSpPr>
            <a:spLocks noChangeArrowheads="1"/>
          </p:cNvSpPr>
          <p:nvPr/>
        </p:nvSpPr>
        <p:spPr bwMode="auto">
          <a:xfrm>
            <a:off x="1971675" y="4773633"/>
            <a:ext cx="649288" cy="315913"/>
          </a:xfrm>
          <a:prstGeom prst="flowChartAlternateProcess">
            <a:avLst/>
          </a:prstGeom>
          <a:solidFill>
            <a:schemeClr val="accent6">
              <a:lumMod val="20000"/>
              <a:lumOff val="80000"/>
            </a:schemeClr>
          </a:solidFill>
          <a:ln w="38100">
            <a:solidFill>
              <a:srgbClr val="FF0000"/>
            </a:solidFill>
            <a:miter lim="800000"/>
          </a:ln>
          <a:effectLst/>
        </p:spPr>
        <p:txBody>
          <a:bodyPr wrap="none" anchor="ct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charset="-122"/>
              </a:defRPr>
            </a:lvl9pPr>
          </a:lstStyle>
          <a:p>
            <a:pPr algn="ctr" eaLnBrk="1" hangingPunct="1">
              <a:buFont typeface="Arial" charset="0"/>
              <a:buNone/>
              <a:defRPr/>
            </a:pPr>
            <a:r>
              <a:rPr lang="en-US" altLang="zh-CN" sz="1400" noProof="1" smtClean="0">
                <a:latin typeface="黑体" pitchFamily="49" charset="-122"/>
                <a:ea typeface="黑体" pitchFamily="49" charset="-122"/>
              </a:rPr>
              <a:t>1969</a:t>
            </a:r>
            <a:endParaRPr lang="zh-CN" altLang="en-US" sz="1400" noProof="1" smtClean="0">
              <a:latin typeface="黑体" pitchFamily="49" charset="-122"/>
              <a:ea typeface="黑体" pitchFamily="49" charset="-122"/>
            </a:endParaRPr>
          </a:p>
        </p:txBody>
      </p:sp>
      <p:sp>
        <p:nvSpPr>
          <p:cNvPr id="14" name="下箭头 13"/>
          <p:cNvSpPr/>
          <p:nvPr/>
        </p:nvSpPr>
        <p:spPr bwMode="auto">
          <a:xfrm flipV="1">
            <a:off x="908050" y="5060971"/>
            <a:ext cx="342900" cy="207962"/>
          </a:xfrm>
          <a:prstGeom prst="downArrow">
            <a:avLst/>
          </a:prstGeom>
          <a:ln>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36000" rIns="36000" anchor="ctr"/>
          <a:lstStyle/>
          <a:p>
            <a:pPr algn="ctr">
              <a:buFont typeface="Arial" panose="020B0604020202020204" pitchFamily="34" charset="0"/>
              <a:buNone/>
              <a:defRPr/>
            </a:pPr>
            <a:endParaRPr lang="zh-CN" altLang="en-US" sz="2200" noProof="1">
              <a:ln>
                <a:solidFill>
                  <a:schemeClr val="bg1"/>
                </a:solidFill>
              </a:ln>
              <a:solidFill>
                <a:schemeClr val="bg1"/>
              </a:solidFill>
              <a:latin typeface="+mn-ea"/>
            </a:endParaRPr>
          </a:p>
        </p:txBody>
      </p:sp>
      <p:pic>
        <p:nvPicPr>
          <p:cNvPr id="15" name="Picture 3"/>
          <p:cNvPicPr>
            <a:picLocks noChangeAspect="1" noChangeArrowheads="1"/>
          </p:cNvPicPr>
          <p:nvPr/>
        </p:nvPicPr>
        <p:blipFill>
          <a:blip r:embed="rId5"/>
          <a:srcRect/>
          <a:stretch>
            <a:fillRect/>
          </a:stretch>
        </p:blipFill>
        <p:spPr bwMode="auto">
          <a:xfrm>
            <a:off x="4067175" y="3529033"/>
            <a:ext cx="744538" cy="1244600"/>
          </a:xfrm>
          <a:prstGeom prst="rect">
            <a:avLst/>
          </a:prstGeom>
          <a:noFill/>
          <a:ln w="9525">
            <a:noFill/>
            <a:miter lim="800000"/>
            <a:headEnd/>
            <a:tailEnd/>
          </a:ln>
        </p:spPr>
      </p:pic>
      <p:sp>
        <p:nvSpPr>
          <p:cNvPr id="16" name="AutoShape 30"/>
          <p:cNvSpPr>
            <a:spLocks noChangeArrowheads="1"/>
          </p:cNvSpPr>
          <p:nvPr/>
        </p:nvSpPr>
        <p:spPr bwMode="auto">
          <a:xfrm>
            <a:off x="3779838" y="5276871"/>
            <a:ext cx="1655762" cy="1081087"/>
          </a:xfrm>
          <a:prstGeom prst="flowChartAlternateProcess">
            <a:avLst/>
          </a:prstGeom>
          <a:solidFill>
            <a:srgbClr val="FFFF00"/>
          </a:solidFill>
          <a:ln w="38100">
            <a:solidFill>
              <a:srgbClr val="FF0000"/>
            </a:solidFill>
            <a:miter lim="800000"/>
            <a:headEnd/>
            <a:tailEnd/>
          </a:ln>
        </p:spPr>
        <p:txBody>
          <a:bodyPr wrap="none" anchor="ctr"/>
          <a:lstStyle/>
          <a:p>
            <a:pPr algn="ctr" eaLnBrk="1" hangingPunct="1">
              <a:buFont typeface="Arial" pitchFamily="34" charset="0"/>
              <a:buNone/>
            </a:pPr>
            <a:r>
              <a:rPr lang="zh-CN" altLang="en-US" sz="1400">
                <a:latin typeface="黑体" pitchFamily="49" charset="-122"/>
                <a:ea typeface="黑体" pitchFamily="49" charset="-122"/>
              </a:rPr>
              <a:t>事务处理：解决一</a:t>
            </a:r>
            <a:r>
              <a:rPr lang="en-US" altLang="zh-CN" sz="1400">
                <a:latin typeface="黑体" pitchFamily="49" charset="-122"/>
                <a:ea typeface="黑体" pitchFamily="49" charset="-122"/>
              </a:rPr>
              <a:t/>
            </a:r>
            <a:br>
              <a:rPr lang="en-US" altLang="zh-CN" sz="1400">
                <a:latin typeface="黑体" pitchFamily="49" charset="-122"/>
                <a:ea typeface="黑体" pitchFamily="49" charset="-122"/>
              </a:rPr>
            </a:br>
            <a:r>
              <a:rPr lang="zh-CN" altLang="en-US" sz="1400">
                <a:latin typeface="黑体" pitchFamily="49" charset="-122"/>
                <a:ea typeface="黑体" pitchFamily="49" charset="-122"/>
              </a:rPr>
              <a:t>致性与数据恢复问题</a:t>
            </a:r>
            <a:endParaRPr lang="en-US" altLang="zh-CN" sz="1400">
              <a:latin typeface="黑体" pitchFamily="49" charset="-122"/>
              <a:ea typeface="黑体" pitchFamily="49" charset="-122"/>
            </a:endParaRPr>
          </a:p>
          <a:p>
            <a:pPr algn="ctr" eaLnBrk="1" hangingPunct="1">
              <a:buFont typeface="Arial" pitchFamily="34" charset="0"/>
              <a:buNone/>
            </a:pPr>
            <a:r>
              <a:rPr lang="en-US" altLang="zh-CN" sz="1400">
                <a:latin typeface="黑体" pitchFamily="49" charset="-122"/>
                <a:ea typeface="黑体" pitchFamily="49" charset="-122"/>
              </a:rPr>
              <a:t>James Gray</a:t>
            </a:r>
          </a:p>
          <a:p>
            <a:pPr algn="ctr" eaLnBrk="1" hangingPunct="1">
              <a:buFont typeface="Arial" pitchFamily="34" charset="0"/>
              <a:buNone/>
            </a:pPr>
            <a:r>
              <a:rPr lang="zh-CN" altLang="en-US" sz="1400">
                <a:latin typeface="黑体" pitchFamily="49" charset="-122"/>
                <a:ea typeface="黑体" pitchFamily="49" charset="-122"/>
              </a:rPr>
              <a:t>（</a:t>
            </a:r>
            <a:r>
              <a:rPr lang="en-US" altLang="zh-CN" sz="1400">
                <a:latin typeface="黑体" pitchFamily="49" charset="-122"/>
                <a:ea typeface="黑体" pitchFamily="49" charset="-122"/>
              </a:rPr>
              <a:t>1998</a:t>
            </a:r>
            <a:r>
              <a:rPr lang="zh-CN" altLang="en-US" sz="1400">
                <a:latin typeface="黑体" pitchFamily="49" charset="-122"/>
                <a:ea typeface="黑体" pitchFamily="49" charset="-122"/>
              </a:rPr>
              <a:t>年图灵奖）</a:t>
            </a:r>
            <a:endParaRPr lang="zh-CN" altLang="en-US" b="0">
              <a:latin typeface="Arial" pitchFamily="34" charset="0"/>
              <a:ea typeface="宋体" pitchFamily="2" charset="-122"/>
            </a:endParaRPr>
          </a:p>
        </p:txBody>
      </p:sp>
      <p:sp>
        <p:nvSpPr>
          <p:cNvPr id="17" name="下箭头 16"/>
          <p:cNvSpPr/>
          <p:nvPr/>
        </p:nvSpPr>
        <p:spPr bwMode="auto">
          <a:xfrm flipV="1">
            <a:off x="4356100" y="5060971"/>
            <a:ext cx="344488" cy="207962"/>
          </a:xfrm>
          <a:prstGeom prst="downArrow">
            <a:avLst/>
          </a:prstGeom>
          <a:ln>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36000" rIns="36000" anchor="ctr"/>
          <a:lstStyle/>
          <a:p>
            <a:pPr algn="ctr">
              <a:buFont typeface="Arial" panose="020B0604020202020204" pitchFamily="34" charset="0"/>
              <a:buNone/>
              <a:defRPr/>
            </a:pPr>
            <a:endParaRPr lang="zh-CN" altLang="en-US" sz="2200" noProof="1">
              <a:ln>
                <a:solidFill>
                  <a:schemeClr val="bg1"/>
                </a:solidFill>
              </a:ln>
              <a:solidFill>
                <a:schemeClr val="bg1"/>
              </a:solidFill>
              <a:latin typeface="+mn-ea"/>
            </a:endParaRPr>
          </a:p>
        </p:txBody>
      </p:sp>
      <p:sp>
        <p:nvSpPr>
          <p:cNvPr id="18" name="AutoShape 30"/>
          <p:cNvSpPr>
            <a:spLocks noChangeArrowheads="1"/>
          </p:cNvSpPr>
          <p:nvPr/>
        </p:nvSpPr>
        <p:spPr bwMode="auto">
          <a:xfrm>
            <a:off x="6732588" y="3189308"/>
            <a:ext cx="2303462" cy="1330325"/>
          </a:xfrm>
          <a:prstGeom prst="flowChartAlternateProcess">
            <a:avLst/>
          </a:prstGeom>
          <a:solidFill>
            <a:srgbClr val="FFFF00"/>
          </a:solidFill>
          <a:ln w="38100">
            <a:solidFill>
              <a:srgbClr val="FF0000"/>
            </a:solidFill>
            <a:miter lim="800000"/>
            <a:headEnd/>
            <a:tailEnd/>
          </a:ln>
        </p:spPr>
        <p:txBody>
          <a:bodyPr wrap="none" anchor="ctr"/>
          <a:lstStyle/>
          <a:p>
            <a:pPr algn="ctr" eaLnBrk="1" hangingPunct="1">
              <a:buFont typeface="Arial" pitchFamily="34" charset="0"/>
              <a:buNone/>
            </a:pPr>
            <a:r>
              <a:rPr lang="zh-CN" altLang="en-US" sz="1400">
                <a:latin typeface="黑体" pitchFamily="49" charset="-122"/>
                <a:ea typeface="黑体" pitchFamily="49" charset="-122"/>
              </a:rPr>
              <a:t>现代数据库概念和实践</a:t>
            </a:r>
            <a:endParaRPr lang="en-US" altLang="zh-CN" sz="1400">
              <a:latin typeface="黑体" pitchFamily="49" charset="-122"/>
              <a:ea typeface="黑体" pitchFamily="49" charset="-122"/>
            </a:endParaRPr>
          </a:p>
          <a:p>
            <a:pPr algn="ctr" eaLnBrk="1" hangingPunct="1">
              <a:buFont typeface="Arial" pitchFamily="34" charset="0"/>
              <a:buNone/>
            </a:pPr>
            <a:r>
              <a:rPr lang="en-US" altLang="zh-CN" sz="1400">
                <a:latin typeface="黑体" pitchFamily="49" charset="-122"/>
                <a:ea typeface="黑体" pitchFamily="49" charset="-122"/>
              </a:rPr>
              <a:t>-Ingres(</a:t>
            </a:r>
            <a:r>
              <a:rPr lang="zh-CN" altLang="en-US" sz="1400">
                <a:latin typeface="黑体" pitchFamily="49" charset="-122"/>
                <a:ea typeface="黑体" pitchFamily="49" charset="-122"/>
              </a:rPr>
              <a:t>查询改写</a:t>
            </a:r>
            <a:r>
              <a:rPr lang="en-US" altLang="zh-CN" sz="1400">
                <a:latin typeface="黑体" pitchFamily="49" charset="-122"/>
                <a:ea typeface="黑体" pitchFamily="49" charset="-122"/>
              </a:rPr>
              <a:t>)</a:t>
            </a:r>
          </a:p>
          <a:p>
            <a:pPr algn="ctr" eaLnBrk="1" hangingPunct="1">
              <a:buFont typeface="Arial" pitchFamily="34" charset="0"/>
              <a:buNone/>
            </a:pPr>
            <a:r>
              <a:rPr lang="en-US" altLang="zh-CN" sz="1400">
                <a:latin typeface="黑体" pitchFamily="49" charset="-122"/>
                <a:ea typeface="黑体" pitchFamily="49" charset="-122"/>
              </a:rPr>
              <a:t>-Postgres(</a:t>
            </a:r>
            <a:r>
              <a:rPr lang="zh-CN" altLang="en-US" sz="1400">
                <a:latin typeface="黑体" pitchFamily="49" charset="-122"/>
                <a:ea typeface="黑体" pitchFamily="49" charset="-122"/>
              </a:rPr>
              <a:t>对象关系模型</a:t>
            </a:r>
            <a:r>
              <a:rPr lang="en-US" altLang="zh-CN" sz="1400">
                <a:latin typeface="黑体" pitchFamily="49" charset="-122"/>
                <a:ea typeface="黑体" pitchFamily="49" charset="-122"/>
              </a:rPr>
              <a:t>)</a:t>
            </a:r>
          </a:p>
          <a:p>
            <a:pPr algn="ctr" eaLnBrk="1" hangingPunct="1">
              <a:buFont typeface="Arial" pitchFamily="34" charset="0"/>
              <a:buNone/>
            </a:pPr>
            <a:r>
              <a:rPr lang="en-US" altLang="zh-CN" sz="1400">
                <a:latin typeface="黑体" pitchFamily="49" charset="-122"/>
                <a:ea typeface="黑体" pitchFamily="49" charset="-122"/>
              </a:rPr>
              <a:t>-</a:t>
            </a:r>
            <a:r>
              <a:rPr lang="zh-CN" altLang="en-US" sz="1400">
                <a:latin typeface="黑体" pitchFamily="49" charset="-122"/>
                <a:ea typeface="黑体" pitchFamily="49" charset="-122"/>
              </a:rPr>
              <a:t>列存储、流处理</a:t>
            </a:r>
            <a:endParaRPr lang="en-US" altLang="zh-CN" sz="1400">
              <a:latin typeface="黑体" pitchFamily="49" charset="-122"/>
              <a:ea typeface="黑体" pitchFamily="49" charset="-122"/>
            </a:endParaRPr>
          </a:p>
          <a:p>
            <a:pPr algn="ctr" eaLnBrk="1" hangingPunct="1">
              <a:buFont typeface="Arial" pitchFamily="34" charset="0"/>
              <a:buNone/>
            </a:pPr>
            <a:r>
              <a:rPr lang="en-US" altLang="zh-CN" sz="1400">
                <a:latin typeface="黑体" pitchFamily="49" charset="-122"/>
                <a:ea typeface="黑体" pitchFamily="49" charset="-122"/>
              </a:rPr>
              <a:t>Michael Stonebraker</a:t>
            </a:r>
          </a:p>
          <a:p>
            <a:pPr algn="ctr" eaLnBrk="1" hangingPunct="1">
              <a:buFont typeface="Arial" pitchFamily="34" charset="0"/>
              <a:buNone/>
            </a:pPr>
            <a:r>
              <a:rPr lang="zh-CN" altLang="en-US" sz="1400">
                <a:latin typeface="黑体" pitchFamily="49" charset="-122"/>
                <a:ea typeface="黑体" pitchFamily="49" charset="-122"/>
              </a:rPr>
              <a:t>（</a:t>
            </a:r>
            <a:r>
              <a:rPr lang="en-US" altLang="zh-CN" sz="1400">
                <a:latin typeface="黑体" pitchFamily="49" charset="-122"/>
                <a:ea typeface="黑体" pitchFamily="49" charset="-122"/>
              </a:rPr>
              <a:t>2014</a:t>
            </a:r>
            <a:r>
              <a:rPr lang="zh-CN" altLang="en-US" sz="1400">
                <a:latin typeface="黑体" pitchFamily="49" charset="-122"/>
                <a:ea typeface="黑体" pitchFamily="49" charset="-122"/>
              </a:rPr>
              <a:t>年图灵奖）</a:t>
            </a:r>
            <a:endParaRPr lang="zh-CN" altLang="en-US" b="0">
              <a:latin typeface="Arial" pitchFamily="34" charset="0"/>
              <a:ea typeface="宋体" pitchFamily="2" charset="-122"/>
            </a:endParaRPr>
          </a:p>
        </p:txBody>
      </p:sp>
      <p:sp>
        <p:nvSpPr>
          <p:cNvPr id="19" name="下箭头 18"/>
          <p:cNvSpPr/>
          <p:nvPr/>
        </p:nvSpPr>
        <p:spPr bwMode="auto">
          <a:xfrm>
            <a:off x="7524750" y="4557733"/>
            <a:ext cx="287338" cy="287338"/>
          </a:xfrm>
          <a:prstGeom prst="downArrow">
            <a:avLst/>
          </a:prstGeom>
          <a:ln>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36000" rIns="36000" anchor="ctr"/>
          <a:lstStyle/>
          <a:p>
            <a:pPr algn="ctr">
              <a:buFont typeface="Arial" panose="020B0604020202020204" pitchFamily="34" charset="0"/>
              <a:buNone/>
              <a:defRPr/>
            </a:pPr>
            <a:endParaRPr lang="zh-CN" altLang="en-US" sz="2200" noProof="1">
              <a:ln>
                <a:solidFill>
                  <a:schemeClr val="bg1"/>
                </a:solidFill>
              </a:ln>
              <a:solidFill>
                <a:schemeClr val="bg1"/>
              </a:solidFill>
              <a:latin typeface="+mn-ea"/>
            </a:endParaRPr>
          </a:p>
        </p:txBody>
      </p:sp>
      <p:pic>
        <p:nvPicPr>
          <p:cNvPr id="20" name="Picture 5"/>
          <p:cNvPicPr>
            <a:picLocks noChangeAspect="1" noChangeArrowheads="1"/>
          </p:cNvPicPr>
          <p:nvPr/>
        </p:nvPicPr>
        <p:blipFill>
          <a:blip r:embed="rId6"/>
          <a:srcRect/>
          <a:stretch>
            <a:fillRect/>
          </a:stretch>
        </p:blipFill>
        <p:spPr bwMode="auto">
          <a:xfrm>
            <a:off x="7299325" y="5199083"/>
            <a:ext cx="1304925" cy="869950"/>
          </a:xfrm>
          <a:prstGeom prst="rect">
            <a:avLst/>
          </a:prstGeom>
          <a:noFill/>
          <a:ln w="9525">
            <a:noFill/>
            <a:miter lim="800000"/>
            <a:headEnd/>
            <a:tailEnd/>
          </a:ln>
        </p:spPr>
      </p:pic>
      <p:sp>
        <p:nvSpPr>
          <p:cNvPr id="21" name="AutoShape 30"/>
          <p:cNvSpPr>
            <a:spLocks noChangeArrowheads="1"/>
          </p:cNvSpPr>
          <p:nvPr/>
        </p:nvSpPr>
        <p:spPr bwMode="auto">
          <a:xfrm>
            <a:off x="4932363" y="3448071"/>
            <a:ext cx="1152525" cy="1325562"/>
          </a:xfrm>
          <a:prstGeom prst="flowChartAlternateProcess">
            <a:avLst/>
          </a:prstGeom>
          <a:solidFill>
            <a:srgbClr val="84CFFE"/>
          </a:solidFill>
          <a:ln w="38100">
            <a:solidFill>
              <a:srgbClr val="FF0000"/>
            </a:solidFill>
            <a:miter lim="800000"/>
            <a:headEnd/>
            <a:tailEnd/>
          </a:ln>
        </p:spPr>
        <p:txBody>
          <a:bodyPr wrap="none" anchor="ctr"/>
          <a:lstStyle/>
          <a:p>
            <a:pPr algn="ctr" eaLnBrk="1" hangingPunct="1">
              <a:buFont typeface="Arial" pitchFamily="34" charset="0"/>
              <a:buNone/>
            </a:pPr>
            <a:r>
              <a:rPr lang="zh-CN" altLang="en-US" sz="1200">
                <a:latin typeface="黑体" pitchFamily="49" charset="-122"/>
                <a:ea typeface="黑体" pitchFamily="49" charset="-122"/>
              </a:rPr>
              <a:t>第三代</a:t>
            </a:r>
            <a:r>
              <a:rPr lang="en-US" altLang="zh-CN" sz="1200">
                <a:latin typeface="黑体" pitchFamily="49" charset="-122"/>
                <a:ea typeface="黑体" pitchFamily="49" charset="-122"/>
              </a:rPr>
              <a:t>RDBMS</a:t>
            </a:r>
          </a:p>
          <a:p>
            <a:pPr algn="ctr" eaLnBrk="1" hangingPunct="1">
              <a:buFont typeface="Arial" pitchFamily="34" charset="0"/>
              <a:buNone/>
            </a:pPr>
            <a:r>
              <a:rPr lang="zh-CN" altLang="en-US" sz="1200">
                <a:latin typeface="黑体" pitchFamily="49" charset="-122"/>
                <a:ea typeface="黑体" pitchFamily="49" charset="-122"/>
              </a:rPr>
              <a:t>大规模普及</a:t>
            </a:r>
            <a:endParaRPr lang="en-US" altLang="zh-CN" sz="1200">
              <a:latin typeface="黑体" pitchFamily="49" charset="-122"/>
              <a:ea typeface="黑体" pitchFamily="49" charset="-122"/>
            </a:endParaRPr>
          </a:p>
          <a:p>
            <a:pPr algn="ctr" eaLnBrk="1" hangingPunct="1">
              <a:buFont typeface="Arial" pitchFamily="34" charset="0"/>
              <a:buNone/>
            </a:pPr>
            <a:r>
              <a:rPr lang="en-US" altLang="zh-CN" sz="1200">
                <a:latin typeface="黑体" pitchFamily="49" charset="-122"/>
                <a:ea typeface="黑体" pitchFamily="49" charset="-122"/>
              </a:rPr>
              <a:t>IBM DB2</a:t>
            </a:r>
          </a:p>
          <a:p>
            <a:pPr algn="ctr" eaLnBrk="1" hangingPunct="1">
              <a:buFont typeface="Arial" pitchFamily="34" charset="0"/>
              <a:buNone/>
            </a:pPr>
            <a:r>
              <a:rPr lang="en-US" altLang="zh-CN" sz="1200">
                <a:latin typeface="黑体" pitchFamily="49" charset="-122"/>
                <a:ea typeface="黑体" pitchFamily="49" charset="-122"/>
              </a:rPr>
              <a:t>MS SQL Server</a:t>
            </a:r>
          </a:p>
          <a:p>
            <a:pPr algn="ctr" eaLnBrk="1" hangingPunct="1">
              <a:buFont typeface="Arial" pitchFamily="34" charset="0"/>
              <a:buNone/>
            </a:pPr>
            <a:r>
              <a:rPr lang="en-US" altLang="zh-CN" sz="1200">
                <a:latin typeface="黑体" pitchFamily="49" charset="-122"/>
                <a:ea typeface="黑体" pitchFamily="49" charset="-122"/>
              </a:rPr>
              <a:t>Oracle DB</a:t>
            </a:r>
          </a:p>
          <a:p>
            <a:pPr algn="ctr" eaLnBrk="1" hangingPunct="1">
              <a:buFont typeface="Arial" pitchFamily="34" charset="0"/>
              <a:buNone/>
            </a:pPr>
            <a:r>
              <a:rPr lang="zh-CN" altLang="en-US" sz="1200">
                <a:latin typeface="黑体" pitchFamily="49" charset="-122"/>
                <a:ea typeface="黑体" pitchFamily="49" charset="-122"/>
              </a:rPr>
              <a:t>（</a:t>
            </a:r>
            <a:r>
              <a:rPr lang="en-US" altLang="zh-CN" sz="1200">
                <a:latin typeface="黑体" pitchFamily="49" charset="-122"/>
                <a:ea typeface="黑体" pitchFamily="49" charset="-122"/>
              </a:rPr>
              <a:t>80</a:t>
            </a:r>
            <a:r>
              <a:rPr lang="zh-CN" altLang="en-US" sz="1200">
                <a:latin typeface="黑体" pitchFamily="49" charset="-122"/>
                <a:ea typeface="黑体" pitchFamily="49" charset="-122"/>
              </a:rPr>
              <a:t>年代后期）</a:t>
            </a:r>
            <a:endParaRPr lang="zh-CN" altLang="en-US" b="0">
              <a:latin typeface="Arial" pitchFamily="34" charset="0"/>
              <a:ea typeface="宋体" pitchFamily="2" charset="-122"/>
            </a:endParaRPr>
          </a:p>
        </p:txBody>
      </p:sp>
      <p:sp>
        <p:nvSpPr>
          <p:cNvPr id="22" name="AutoShape 30"/>
          <p:cNvSpPr>
            <a:spLocks noChangeArrowheads="1"/>
          </p:cNvSpPr>
          <p:nvPr/>
        </p:nvSpPr>
        <p:spPr bwMode="auto">
          <a:xfrm>
            <a:off x="4184650" y="4773633"/>
            <a:ext cx="647700" cy="315913"/>
          </a:xfrm>
          <a:prstGeom prst="flowChartAlternateProcess">
            <a:avLst/>
          </a:prstGeom>
          <a:solidFill>
            <a:schemeClr val="accent6">
              <a:lumMod val="20000"/>
              <a:lumOff val="80000"/>
            </a:schemeClr>
          </a:solidFill>
          <a:ln w="38100">
            <a:solidFill>
              <a:srgbClr val="FF0000"/>
            </a:solidFill>
            <a:miter lim="800000"/>
          </a:ln>
          <a:effectLst/>
        </p:spPr>
        <p:txBody>
          <a:bodyPr wrap="none" anchor="ct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charset="-122"/>
              </a:defRPr>
            </a:lvl9pPr>
          </a:lstStyle>
          <a:p>
            <a:pPr algn="ctr" eaLnBrk="1" hangingPunct="1">
              <a:buFont typeface="Arial" charset="0"/>
              <a:buNone/>
              <a:defRPr/>
            </a:pPr>
            <a:r>
              <a:rPr lang="en-US" altLang="zh-CN" sz="1400" noProof="1" smtClean="0">
                <a:latin typeface="黑体" pitchFamily="49" charset="-122"/>
                <a:ea typeface="黑体" pitchFamily="49" charset="-122"/>
              </a:rPr>
              <a:t>1981</a:t>
            </a:r>
            <a:endParaRPr lang="zh-CN" altLang="en-US" sz="1400" noProof="1" smtClean="0">
              <a:latin typeface="黑体" pitchFamily="49" charset="-122"/>
              <a:ea typeface="黑体" pitchFamily="49" charset="-122"/>
            </a:endParaRPr>
          </a:p>
        </p:txBody>
      </p:sp>
      <p:sp>
        <p:nvSpPr>
          <p:cNvPr id="23" name="AutoShape 30"/>
          <p:cNvSpPr>
            <a:spLocks noChangeArrowheads="1"/>
          </p:cNvSpPr>
          <p:nvPr/>
        </p:nvSpPr>
        <p:spPr bwMode="auto">
          <a:xfrm>
            <a:off x="755650" y="4773633"/>
            <a:ext cx="647700" cy="315913"/>
          </a:xfrm>
          <a:prstGeom prst="flowChartAlternateProcess">
            <a:avLst/>
          </a:prstGeom>
          <a:solidFill>
            <a:schemeClr val="accent6">
              <a:lumMod val="20000"/>
              <a:lumOff val="80000"/>
            </a:schemeClr>
          </a:solidFill>
          <a:ln w="38100">
            <a:solidFill>
              <a:srgbClr val="FF0000"/>
            </a:solidFill>
            <a:miter lim="800000"/>
          </a:ln>
          <a:effectLst/>
        </p:spPr>
        <p:txBody>
          <a:bodyPr wrap="none" anchor="ct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charset="-122"/>
              </a:defRPr>
            </a:lvl9pPr>
          </a:lstStyle>
          <a:p>
            <a:pPr algn="ctr" eaLnBrk="1" hangingPunct="1">
              <a:buFont typeface="Arial" charset="0"/>
              <a:buNone/>
              <a:defRPr/>
            </a:pPr>
            <a:r>
              <a:rPr lang="en-US" altLang="zh-CN" sz="1400" noProof="1" smtClean="0">
                <a:latin typeface="黑体" pitchFamily="49" charset="-122"/>
                <a:ea typeface="黑体" pitchFamily="49" charset="-122"/>
              </a:rPr>
              <a:t>1963</a:t>
            </a:r>
            <a:endParaRPr lang="zh-CN" altLang="en-US" sz="1400" noProof="1" smtClean="0">
              <a:latin typeface="黑体" pitchFamily="49" charset="-122"/>
              <a:ea typeface="黑体" pitchFamily="49" charset="-122"/>
            </a:endParaRPr>
          </a:p>
        </p:txBody>
      </p:sp>
      <p:sp>
        <p:nvSpPr>
          <p:cNvPr id="24" name="AutoShape 30"/>
          <p:cNvSpPr>
            <a:spLocks noChangeArrowheads="1"/>
          </p:cNvSpPr>
          <p:nvPr/>
        </p:nvSpPr>
        <p:spPr bwMode="auto">
          <a:xfrm>
            <a:off x="7308850" y="4806971"/>
            <a:ext cx="647700" cy="315912"/>
          </a:xfrm>
          <a:prstGeom prst="flowChartAlternateProcess">
            <a:avLst/>
          </a:prstGeom>
          <a:solidFill>
            <a:schemeClr val="accent6">
              <a:lumMod val="20000"/>
              <a:lumOff val="80000"/>
            </a:schemeClr>
          </a:solidFill>
          <a:ln w="38100">
            <a:solidFill>
              <a:srgbClr val="FF0000"/>
            </a:solidFill>
            <a:miter lim="800000"/>
          </a:ln>
          <a:effectLst/>
        </p:spPr>
        <p:txBody>
          <a:bodyPr wrap="none" anchor="ct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charset="-122"/>
              </a:defRPr>
            </a:lvl9pPr>
          </a:lstStyle>
          <a:p>
            <a:pPr algn="ctr" eaLnBrk="1" hangingPunct="1">
              <a:buFont typeface="Arial" charset="0"/>
              <a:buNone/>
              <a:defRPr/>
            </a:pPr>
            <a:r>
              <a:rPr lang="en-US" altLang="zh-CN" sz="1400" noProof="1" smtClean="0">
                <a:latin typeface="黑体" pitchFamily="49" charset="-122"/>
                <a:ea typeface="黑体" pitchFamily="49" charset="-122"/>
              </a:rPr>
              <a:t>2014</a:t>
            </a:r>
            <a:endParaRPr lang="zh-CN" altLang="en-US" sz="1400" noProof="1" smtClean="0">
              <a:latin typeface="黑体" pitchFamily="49" charset="-122"/>
              <a:ea typeface="黑体" pitchFamily="49" charset="-122"/>
            </a:endParaRPr>
          </a:p>
        </p:txBody>
      </p:sp>
      <p:sp>
        <p:nvSpPr>
          <p:cNvPr id="25" name="AutoShape 30"/>
          <p:cNvSpPr>
            <a:spLocks noChangeArrowheads="1"/>
          </p:cNvSpPr>
          <p:nvPr/>
        </p:nvSpPr>
        <p:spPr bwMode="auto">
          <a:xfrm>
            <a:off x="5724525" y="5092721"/>
            <a:ext cx="1501775" cy="1265237"/>
          </a:xfrm>
          <a:prstGeom prst="flowChartAlternateProcess">
            <a:avLst/>
          </a:prstGeom>
          <a:solidFill>
            <a:srgbClr val="84CFFE"/>
          </a:solidFill>
          <a:ln w="38100">
            <a:solidFill>
              <a:srgbClr val="FF0000"/>
            </a:solidFill>
            <a:miter lim="800000"/>
            <a:headEnd/>
            <a:tailEnd/>
          </a:ln>
        </p:spPr>
        <p:txBody>
          <a:bodyPr wrap="none" anchor="ctr"/>
          <a:lstStyle/>
          <a:p>
            <a:pPr algn="ctr" eaLnBrk="1" hangingPunct="1">
              <a:buFont typeface="Arial" pitchFamily="34" charset="0"/>
              <a:buNone/>
            </a:pPr>
            <a:r>
              <a:rPr lang="zh-CN" altLang="en-US" sz="1200">
                <a:latin typeface="黑体" pitchFamily="49" charset="-122"/>
                <a:ea typeface="黑体" pitchFamily="49" charset="-122"/>
              </a:rPr>
              <a:t>海量数据存储与处理</a:t>
            </a:r>
            <a:endParaRPr lang="en-US" altLang="zh-CN" sz="1200">
              <a:latin typeface="黑体" pitchFamily="49" charset="-122"/>
              <a:ea typeface="黑体" pitchFamily="49" charset="-122"/>
            </a:endParaRPr>
          </a:p>
          <a:p>
            <a:pPr algn="ctr" eaLnBrk="1" hangingPunct="1">
              <a:buFont typeface="Arial" pitchFamily="34" charset="0"/>
              <a:buNone/>
            </a:pPr>
            <a:r>
              <a:rPr lang="en-US" altLang="zh-CN" sz="1200">
                <a:latin typeface="黑体" pitchFamily="49" charset="-122"/>
                <a:ea typeface="黑体" pitchFamily="49" charset="-122"/>
              </a:rPr>
              <a:t>GFS, MR, Bigdata</a:t>
            </a:r>
          </a:p>
          <a:p>
            <a:pPr algn="ctr" eaLnBrk="1" hangingPunct="1">
              <a:buFont typeface="Arial" pitchFamily="34" charset="0"/>
              <a:buNone/>
            </a:pPr>
            <a:r>
              <a:rPr lang="en-US" altLang="zh-CN" sz="1200">
                <a:latin typeface="黑体" pitchFamily="49" charset="-122"/>
                <a:ea typeface="黑体" pitchFamily="49" charset="-122"/>
              </a:rPr>
              <a:t>Spark, Impala, …</a:t>
            </a:r>
          </a:p>
          <a:p>
            <a:pPr algn="ctr" eaLnBrk="1" hangingPunct="1">
              <a:buFont typeface="Arial" pitchFamily="34" charset="0"/>
              <a:buNone/>
            </a:pPr>
            <a:r>
              <a:rPr lang="en-US" altLang="zh-CN" sz="1200">
                <a:latin typeface="黑体" pitchFamily="49" charset="-122"/>
                <a:ea typeface="黑体" pitchFamily="49" charset="-122"/>
              </a:rPr>
              <a:t>KV</a:t>
            </a:r>
            <a:r>
              <a:rPr lang="zh-CN" altLang="en-US" sz="1200">
                <a:latin typeface="黑体" pitchFamily="49" charset="-122"/>
                <a:ea typeface="黑体" pitchFamily="49" charset="-122"/>
              </a:rPr>
              <a:t>，列存储</a:t>
            </a:r>
            <a:r>
              <a:rPr lang="en-US" altLang="zh-CN" sz="1200">
                <a:latin typeface="黑体" pitchFamily="49" charset="-122"/>
                <a:ea typeface="黑体" pitchFamily="49" charset="-122"/>
              </a:rPr>
              <a:t>…</a:t>
            </a:r>
          </a:p>
          <a:p>
            <a:pPr algn="ctr" eaLnBrk="1" hangingPunct="1">
              <a:buFont typeface="Arial" pitchFamily="34" charset="0"/>
              <a:buNone/>
            </a:pPr>
            <a:r>
              <a:rPr lang="zh-CN" altLang="en-US" sz="1200">
                <a:latin typeface="黑体" pitchFamily="49" charset="-122"/>
                <a:ea typeface="黑体" pitchFamily="49" charset="-122"/>
              </a:rPr>
              <a:t>（</a:t>
            </a:r>
            <a:r>
              <a:rPr lang="en-US" altLang="zh-CN" sz="1200">
                <a:latin typeface="黑体" pitchFamily="49" charset="-122"/>
                <a:ea typeface="黑体" pitchFamily="49" charset="-122"/>
              </a:rPr>
              <a:t>2008--</a:t>
            </a:r>
            <a:r>
              <a:rPr lang="zh-CN" altLang="en-US" sz="1200">
                <a:latin typeface="黑体" pitchFamily="49" charset="-122"/>
                <a:ea typeface="黑体" pitchFamily="49" charset="-122"/>
              </a:rPr>
              <a:t>）</a:t>
            </a:r>
            <a:endParaRPr lang="en-US" altLang="zh-CN" sz="1200">
              <a:latin typeface="黑体" pitchFamily="49" charset="-122"/>
              <a:ea typeface="黑体" pitchFamily="49" charset="-122"/>
            </a:endParaRPr>
          </a:p>
        </p:txBody>
      </p:sp>
      <p:sp>
        <p:nvSpPr>
          <p:cNvPr id="26" name="TextBox 3"/>
          <p:cNvSpPr txBox="1">
            <a:spLocks noChangeArrowheads="1"/>
          </p:cNvSpPr>
          <p:nvPr/>
        </p:nvSpPr>
        <p:spPr bwMode="auto">
          <a:xfrm>
            <a:off x="354013" y="142852"/>
            <a:ext cx="8394700" cy="646331"/>
          </a:xfrm>
          <a:prstGeom prst="rect">
            <a:avLst/>
          </a:prstGeom>
          <a:noFill/>
          <a:ln w="9525">
            <a:noFill/>
            <a:miter lim="800000"/>
            <a:headEnd/>
            <a:tailEnd/>
          </a:ln>
        </p:spPr>
        <p:txBody>
          <a:bodyPr>
            <a:spAutoFit/>
          </a:bodyPr>
          <a:lstStyle/>
          <a:p>
            <a:pPr marL="914400" indent="-914400" eaLnBrk="0" hangingPunct="0">
              <a:defRPr/>
            </a:pPr>
            <a:r>
              <a:rPr lang="zh-CN" altLang="en-US" sz="3600" b="1" dirty="0" smtClean="0">
                <a:solidFill>
                  <a:srgbClr val="000099"/>
                </a:solidFill>
                <a:latin typeface="Arial Unicode MS" pitchFamily="34" charset="-122"/>
                <a:ea typeface="黑体" pitchFamily="49" charset="-122"/>
                <a:cs typeface="+mj-cs"/>
                <a:sym typeface="黑体" panose="02010609060101010101" pitchFamily="49" charset="-122"/>
              </a:rPr>
              <a:t>挑战：大数据的管理</a:t>
            </a:r>
            <a:endParaRPr lang="zh-CN" altLang="en-US" sz="3600" b="1" dirty="0">
              <a:solidFill>
                <a:srgbClr val="000099"/>
              </a:solidFill>
              <a:latin typeface="Arial Unicode MS" pitchFamily="34" charset="-122"/>
              <a:ea typeface="黑体" pitchFamily="49" charset="-122"/>
              <a:cs typeface="+mj-cs"/>
              <a:sym typeface="黑体" panose="02010609060101010101" pitchFamily="49" charset="-122"/>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L="914400" indent="-914400">
              <a:defRPr/>
            </a:pPr>
            <a:r>
              <a:rPr lang="zh-CN" altLang="en-US" b="1" dirty="0" smtClean="0">
                <a:solidFill>
                  <a:srgbClr val="000099"/>
                </a:solidFill>
                <a:latin typeface="Arial Unicode MS" pitchFamily="34" charset="-122"/>
                <a:ea typeface="黑体" pitchFamily="49" charset="-122"/>
                <a:sym typeface="黑体" panose="02010609060101010101" pitchFamily="49" charset="-122"/>
              </a:rPr>
              <a:t>挑战：隐私保护</a:t>
            </a:r>
            <a:endParaRPr lang="zh-CN" altLang="en-US" b="1" dirty="0">
              <a:solidFill>
                <a:srgbClr val="000099"/>
              </a:solidFill>
              <a:latin typeface="Arial Unicode MS" pitchFamily="34" charset="-122"/>
              <a:ea typeface="黑体" pitchFamily="49" charset="-122"/>
              <a:sym typeface="黑体" panose="02010609060101010101" pitchFamily="49" charset="-122"/>
            </a:endParaRPr>
          </a:p>
        </p:txBody>
      </p:sp>
      <p:sp>
        <p:nvSpPr>
          <p:cNvPr id="3" name="内容占位符 2"/>
          <p:cNvSpPr>
            <a:spLocks noGrp="1"/>
          </p:cNvSpPr>
          <p:nvPr>
            <p:ph idx="1"/>
          </p:nvPr>
        </p:nvSpPr>
        <p:spPr>
          <a:xfrm>
            <a:off x="285720" y="1000108"/>
            <a:ext cx="8501122" cy="772708"/>
          </a:xfrm>
        </p:spPr>
        <p:txBody>
          <a:bodyPr/>
          <a:lstStyle/>
          <a:p>
            <a:r>
              <a:rPr lang="en-US" altLang="zh-CN" sz="1800" dirty="0" smtClean="0"/>
              <a:t>Yves-</a:t>
            </a:r>
            <a:r>
              <a:rPr lang="en-US" altLang="zh-CN" sz="1800" dirty="0" err="1" smtClean="0"/>
              <a:t>Alexandre</a:t>
            </a:r>
            <a:r>
              <a:rPr lang="en-US" altLang="zh-CN" sz="1800" dirty="0" smtClean="0"/>
              <a:t> de </a:t>
            </a:r>
            <a:r>
              <a:rPr lang="en-US" altLang="zh-CN" sz="1800" dirty="0" err="1" smtClean="0"/>
              <a:t>Montjoye</a:t>
            </a:r>
            <a:r>
              <a:rPr lang="en-US" altLang="zh-CN" sz="1800" dirty="0" smtClean="0"/>
              <a:t>, Laura </a:t>
            </a:r>
            <a:r>
              <a:rPr lang="en-US" altLang="zh-CN" sz="1800" dirty="0" err="1" smtClean="0"/>
              <a:t>Radaelli</a:t>
            </a:r>
            <a:r>
              <a:rPr lang="en-US" altLang="zh-CN" sz="1800" dirty="0" smtClean="0"/>
              <a:t>, </a:t>
            </a:r>
            <a:r>
              <a:rPr lang="en-US" altLang="zh-CN" sz="1800" dirty="0" err="1" smtClean="0"/>
              <a:t>Vivek</a:t>
            </a:r>
            <a:r>
              <a:rPr lang="en-US" altLang="zh-CN" sz="1800" dirty="0" smtClean="0"/>
              <a:t> Kumar Singh, Alex </a:t>
            </a:r>
            <a:r>
              <a:rPr lang="en-US" altLang="zh-CN" sz="1800" dirty="0" err="1" smtClean="0"/>
              <a:t>Pentland</a:t>
            </a:r>
            <a:r>
              <a:rPr lang="en-US" altLang="zh-CN" sz="1800" dirty="0" smtClean="0"/>
              <a:t>, </a:t>
            </a:r>
            <a:r>
              <a:rPr lang="en-US" altLang="zh-CN" sz="1800" dirty="0" smtClean="0">
                <a:solidFill>
                  <a:srgbClr val="C00000"/>
                </a:solidFill>
              </a:rPr>
              <a:t>Unique in the shopping mall: On the </a:t>
            </a:r>
            <a:r>
              <a:rPr lang="en-US" altLang="zh-CN" sz="1800" dirty="0" err="1" smtClean="0">
                <a:solidFill>
                  <a:srgbClr val="C00000"/>
                </a:solidFill>
              </a:rPr>
              <a:t>reidentifiability</a:t>
            </a:r>
            <a:r>
              <a:rPr lang="en-US" altLang="zh-CN" sz="1800" dirty="0" smtClean="0">
                <a:solidFill>
                  <a:srgbClr val="C00000"/>
                </a:solidFill>
              </a:rPr>
              <a:t> of credit card </a:t>
            </a:r>
            <a:r>
              <a:rPr lang="en-US" altLang="zh-CN" sz="1800" dirty="0" err="1" smtClean="0">
                <a:solidFill>
                  <a:srgbClr val="C00000"/>
                </a:solidFill>
              </a:rPr>
              <a:t>metadata</a:t>
            </a:r>
            <a:r>
              <a:rPr lang="en-US" altLang="zh-CN" sz="1800" dirty="0" err="1" smtClean="0"/>
              <a:t>,Science</a:t>
            </a:r>
            <a:r>
              <a:rPr lang="en-US" altLang="zh-CN" sz="1800" dirty="0" smtClean="0"/>
              <a:t>, Vol. 347, Issue 6221, pp. 536-539, 2015 (report).</a:t>
            </a:r>
          </a:p>
        </p:txBody>
      </p:sp>
      <p:sp>
        <p:nvSpPr>
          <p:cNvPr id="4" name="灯片编号占位符 3"/>
          <p:cNvSpPr>
            <a:spLocks noGrp="1"/>
          </p:cNvSpPr>
          <p:nvPr>
            <p:ph type="sldNum" sz="quarter" idx="10"/>
          </p:nvPr>
        </p:nvSpPr>
        <p:spPr/>
        <p:txBody>
          <a:bodyPr/>
          <a:lstStyle/>
          <a:p>
            <a:pPr>
              <a:defRPr/>
            </a:pPr>
            <a:fld id="{3AD224E6-15A8-4E74-8987-281A30D56C8B}" type="slidenum">
              <a:rPr lang="zh-CN" altLang="en-US" smtClean="0"/>
              <a:pPr>
                <a:defRPr/>
              </a:pPr>
              <a:t>26</a:t>
            </a:fld>
            <a:endParaRPr lang="zh-CN" altLang="en-US" dirty="0"/>
          </a:p>
        </p:txBody>
      </p:sp>
      <p:pic>
        <p:nvPicPr>
          <p:cNvPr id="45058" name="Picture 2"/>
          <p:cNvPicPr>
            <a:picLocks noChangeAspect="1" noChangeArrowheads="1"/>
          </p:cNvPicPr>
          <p:nvPr/>
        </p:nvPicPr>
        <p:blipFill>
          <a:blip r:embed="rId3" cstate="print"/>
          <a:srcRect/>
          <a:stretch>
            <a:fillRect/>
          </a:stretch>
        </p:blipFill>
        <p:spPr bwMode="auto">
          <a:xfrm>
            <a:off x="1259632" y="2060848"/>
            <a:ext cx="6577575" cy="3672408"/>
          </a:xfrm>
          <a:prstGeom prst="rect">
            <a:avLst/>
          </a:prstGeom>
          <a:noFill/>
          <a:ln w="9525">
            <a:noFill/>
            <a:miter lim="800000"/>
            <a:headEnd/>
            <a:tailEnd/>
          </a:ln>
        </p:spPr>
      </p:pic>
      <p:sp>
        <p:nvSpPr>
          <p:cNvPr id="12" name="矩形 11"/>
          <p:cNvSpPr/>
          <p:nvPr/>
        </p:nvSpPr>
        <p:spPr>
          <a:xfrm>
            <a:off x="323528" y="6012577"/>
            <a:ext cx="8352928" cy="584775"/>
          </a:xfrm>
          <a:prstGeom prst="rect">
            <a:avLst/>
          </a:prstGeom>
        </p:spPr>
        <p:txBody>
          <a:bodyPr wrap="square">
            <a:spAutoFit/>
          </a:bodyPr>
          <a:lstStyle/>
          <a:p>
            <a:pPr algn="just">
              <a:buFont typeface="Arial" pitchFamily="34" charset="0"/>
              <a:buChar char="•"/>
            </a:pPr>
            <a:r>
              <a:rPr lang="en-US" altLang="zh-CN" sz="1600" b="1" dirty="0" smtClean="0"/>
              <a:t>Financial traces</a:t>
            </a:r>
            <a:r>
              <a:rPr lang="en-US" altLang="zh-CN" sz="1600" dirty="0" smtClean="0"/>
              <a:t> in a simply </a:t>
            </a:r>
            <a:r>
              <a:rPr lang="en-US" altLang="zh-CN" sz="1600" dirty="0" err="1" smtClean="0"/>
              <a:t>anonymized</a:t>
            </a:r>
            <a:r>
              <a:rPr lang="en-US" altLang="zh-CN" sz="1600" dirty="0" smtClean="0"/>
              <a:t> data set such as the one we use for this work.</a:t>
            </a:r>
          </a:p>
          <a:p>
            <a:pPr algn="just">
              <a:buFont typeface="Arial" pitchFamily="34" charset="0"/>
              <a:buChar char="•"/>
            </a:pPr>
            <a:r>
              <a:rPr lang="en-US" altLang="zh-CN" sz="1600" dirty="0" smtClean="0"/>
              <a:t>Arrows represent the </a:t>
            </a:r>
            <a:r>
              <a:rPr lang="en-US" altLang="zh-CN" sz="1600" b="1" dirty="0" smtClean="0"/>
              <a:t>temporal sequence</a:t>
            </a:r>
            <a:r>
              <a:rPr lang="en-US" altLang="zh-CN" sz="1600" dirty="0" smtClean="0"/>
              <a:t> of transactions for </a:t>
            </a:r>
            <a:r>
              <a:rPr lang="en-US" altLang="zh-CN" sz="1600" b="1" dirty="0" smtClean="0"/>
              <a:t>user 7abc1a23.</a:t>
            </a:r>
            <a:r>
              <a:rPr lang="en-US" altLang="zh-CN" sz="1600" dirty="0" smtClean="0"/>
              <a:t>.</a:t>
            </a: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smtClean="0">
                <a:solidFill>
                  <a:srgbClr val="000099"/>
                </a:solidFill>
                <a:latin typeface="Arial Unicode MS" pitchFamily="34" charset="-122"/>
                <a:ea typeface="黑体" pitchFamily="49" charset="-122"/>
                <a:sym typeface="黑体" panose="02010609060101010101" pitchFamily="49" charset="-122"/>
              </a:rPr>
              <a:t>挑战：隐私保护</a:t>
            </a:r>
            <a:endParaRPr lang="zh-CN" altLang="en-US" b="1" dirty="0">
              <a:solidFill>
                <a:srgbClr val="000099"/>
              </a:solidFill>
            </a:endParaRPr>
          </a:p>
        </p:txBody>
      </p:sp>
      <p:sp>
        <p:nvSpPr>
          <p:cNvPr id="3" name="内容占位符 2"/>
          <p:cNvSpPr>
            <a:spLocks noGrp="1"/>
          </p:cNvSpPr>
          <p:nvPr>
            <p:ph idx="1"/>
          </p:nvPr>
        </p:nvSpPr>
        <p:spPr>
          <a:xfrm>
            <a:off x="285720" y="1000108"/>
            <a:ext cx="8501122" cy="772708"/>
          </a:xfrm>
        </p:spPr>
        <p:txBody>
          <a:bodyPr/>
          <a:lstStyle/>
          <a:p>
            <a:r>
              <a:rPr lang="en-US" altLang="zh-CN" sz="1800" dirty="0" smtClean="0"/>
              <a:t>Yves-</a:t>
            </a:r>
            <a:r>
              <a:rPr lang="en-US" altLang="zh-CN" sz="1800" dirty="0" err="1" smtClean="0"/>
              <a:t>Alexandre</a:t>
            </a:r>
            <a:r>
              <a:rPr lang="en-US" altLang="zh-CN" sz="1800" dirty="0" smtClean="0"/>
              <a:t> de </a:t>
            </a:r>
            <a:r>
              <a:rPr lang="en-US" altLang="zh-CN" sz="1800" dirty="0" err="1" smtClean="0"/>
              <a:t>Montjoye</a:t>
            </a:r>
            <a:r>
              <a:rPr lang="en-US" altLang="zh-CN" sz="1800" dirty="0" smtClean="0"/>
              <a:t>, Laura </a:t>
            </a:r>
            <a:r>
              <a:rPr lang="en-US" altLang="zh-CN" sz="1800" dirty="0" err="1" smtClean="0"/>
              <a:t>Radaelli</a:t>
            </a:r>
            <a:r>
              <a:rPr lang="en-US" altLang="zh-CN" sz="1800" dirty="0" smtClean="0"/>
              <a:t> </a:t>
            </a:r>
            <a:r>
              <a:rPr lang="en-US" altLang="zh-CN" sz="1800" dirty="0" err="1" smtClean="0"/>
              <a:t>Vivek</a:t>
            </a:r>
            <a:r>
              <a:rPr lang="en-US" altLang="zh-CN" sz="1800" dirty="0" smtClean="0"/>
              <a:t> Kumar Singh, Alex </a:t>
            </a:r>
            <a:r>
              <a:rPr lang="en-US" altLang="zh-CN" sz="1800" dirty="0" err="1" smtClean="0"/>
              <a:t>Pentland</a:t>
            </a:r>
            <a:r>
              <a:rPr lang="en-US" altLang="zh-CN" sz="1800" dirty="0" smtClean="0"/>
              <a:t>, </a:t>
            </a:r>
            <a:r>
              <a:rPr lang="en-US" altLang="zh-CN" sz="1800" dirty="0" smtClean="0">
                <a:solidFill>
                  <a:srgbClr val="C00000"/>
                </a:solidFill>
              </a:rPr>
              <a:t>Unique in the shopping mall: On the </a:t>
            </a:r>
            <a:r>
              <a:rPr lang="en-US" altLang="zh-CN" sz="1800" dirty="0" err="1" smtClean="0">
                <a:solidFill>
                  <a:srgbClr val="C00000"/>
                </a:solidFill>
              </a:rPr>
              <a:t>reidentifiability</a:t>
            </a:r>
            <a:r>
              <a:rPr lang="en-US" altLang="zh-CN" sz="1800" dirty="0" smtClean="0">
                <a:solidFill>
                  <a:srgbClr val="C00000"/>
                </a:solidFill>
              </a:rPr>
              <a:t> of credit card metadata</a:t>
            </a:r>
            <a:r>
              <a:rPr lang="en-US" altLang="zh-CN" sz="1800" dirty="0" smtClean="0"/>
              <a:t>, Science, Vol. 347, Issue 6221, pp. 536-539, 2015 (report).</a:t>
            </a:r>
          </a:p>
        </p:txBody>
      </p:sp>
      <p:sp>
        <p:nvSpPr>
          <p:cNvPr id="4" name="灯片编号占位符 3"/>
          <p:cNvSpPr>
            <a:spLocks noGrp="1"/>
          </p:cNvSpPr>
          <p:nvPr>
            <p:ph type="sldNum" sz="quarter" idx="10"/>
          </p:nvPr>
        </p:nvSpPr>
        <p:spPr/>
        <p:txBody>
          <a:bodyPr/>
          <a:lstStyle/>
          <a:p>
            <a:pPr>
              <a:defRPr/>
            </a:pPr>
            <a:fld id="{3AD224E6-15A8-4E74-8987-281A30D56C8B}" type="slidenum">
              <a:rPr lang="zh-CN" altLang="en-US" smtClean="0"/>
              <a:pPr>
                <a:defRPr/>
              </a:pPr>
              <a:t>27</a:t>
            </a:fld>
            <a:endParaRPr lang="zh-CN" altLang="en-US" dirty="0"/>
          </a:p>
        </p:txBody>
      </p:sp>
      <p:sp>
        <p:nvSpPr>
          <p:cNvPr id="11" name="矩形 10"/>
          <p:cNvSpPr/>
          <p:nvPr/>
        </p:nvSpPr>
        <p:spPr>
          <a:xfrm>
            <a:off x="0" y="5229200"/>
            <a:ext cx="9144000" cy="1754326"/>
          </a:xfrm>
          <a:prstGeom prst="rect">
            <a:avLst/>
          </a:prstGeom>
        </p:spPr>
        <p:txBody>
          <a:bodyPr wrap="square">
            <a:spAutoFit/>
          </a:bodyPr>
          <a:lstStyle/>
          <a:p>
            <a:pPr>
              <a:buFont typeface="Arial" pitchFamily="34" charset="0"/>
              <a:buChar char="•"/>
            </a:pPr>
            <a:r>
              <a:rPr lang="en-US" altLang="zh-CN" dirty="0" smtClean="0"/>
              <a:t> Large-scale data sets of human behavior have the potential to fundamentally transform the way we fight diseases, design cities, or perform research. Metadata, however, contain </a:t>
            </a:r>
            <a:r>
              <a:rPr lang="en-US" altLang="zh-CN" dirty="0" smtClean="0">
                <a:solidFill>
                  <a:srgbClr val="FF0000"/>
                </a:solidFill>
              </a:rPr>
              <a:t>sensitive information</a:t>
            </a:r>
            <a:r>
              <a:rPr lang="en-US" altLang="zh-CN" dirty="0" smtClean="0"/>
              <a:t>.</a:t>
            </a:r>
          </a:p>
          <a:p>
            <a:pPr>
              <a:buFont typeface="Arial" pitchFamily="34" charset="0"/>
              <a:buChar char="•"/>
            </a:pPr>
            <a:r>
              <a:rPr lang="en-US" altLang="zh-CN" dirty="0" smtClean="0"/>
              <a:t> We study 3 months of credit card records for 1.1 million people and show that </a:t>
            </a:r>
            <a:r>
              <a:rPr lang="en-US" altLang="zh-CN" dirty="0" smtClean="0">
                <a:solidFill>
                  <a:srgbClr val="FF0000"/>
                </a:solidFill>
              </a:rPr>
              <a:t>four spatiotemporal points are enough to uniquely </a:t>
            </a:r>
            <a:r>
              <a:rPr lang="en-US" altLang="zh-CN" dirty="0" err="1" smtClean="0">
                <a:solidFill>
                  <a:srgbClr val="FF0000"/>
                </a:solidFill>
              </a:rPr>
              <a:t>reidentify</a:t>
            </a:r>
            <a:r>
              <a:rPr lang="en-US" altLang="zh-CN" dirty="0" smtClean="0">
                <a:solidFill>
                  <a:srgbClr val="FF0000"/>
                </a:solidFill>
              </a:rPr>
              <a:t> 90% of individuals</a:t>
            </a:r>
            <a:r>
              <a:rPr lang="en-US" altLang="zh-CN" dirty="0" smtClean="0"/>
              <a:t>.</a:t>
            </a:r>
          </a:p>
          <a:p>
            <a:pPr>
              <a:buFont typeface="Arial" pitchFamily="34" charset="0"/>
              <a:buChar char="•"/>
            </a:pPr>
            <a:endParaRPr lang="en-US" altLang="zh-CN" dirty="0" smtClean="0"/>
          </a:p>
        </p:txBody>
      </p:sp>
      <p:pic>
        <p:nvPicPr>
          <p:cNvPr id="46082" name="Picture 2"/>
          <p:cNvPicPr>
            <a:picLocks noChangeAspect="1" noChangeArrowheads="1"/>
          </p:cNvPicPr>
          <p:nvPr/>
        </p:nvPicPr>
        <p:blipFill>
          <a:blip r:embed="rId3" cstate="print"/>
          <a:srcRect/>
          <a:stretch>
            <a:fillRect/>
          </a:stretch>
        </p:blipFill>
        <p:spPr bwMode="auto">
          <a:xfrm>
            <a:off x="8384" y="1916832"/>
            <a:ext cx="4419600" cy="3400425"/>
          </a:xfrm>
          <a:prstGeom prst="rect">
            <a:avLst/>
          </a:prstGeom>
          <a:noFill/>
          <a:ln w="9525">
            <a:noFill/>
            <a:miter lim="800000"/>
            <a:headEnd/>
            <a:tailEnd/>
          </a:ln>
        </p:spPr>
      </p:pic>
      <p:sp>
        <p:nvSpPr>
          <p:cNvPr id="9" name="矩形 8"/>
          <p:cNvSpPr/>
          <p:nvPr/>
        </p:nvSpPr>
        <p:spPr>
          <a:xfrm>
            <a:off x="4176464" y="2897649"/>
            <a:ext cx="4932040" cy="1323439"/>
          </a:xfrm>
          <a:prstGeom prst="rect">
            <a:avLst/>
          </a:prstGeom>
        </p:spPr>
        <p:txBody>
          <a:bodyPr wrap="square" lIns="36000" rIns="36000">
            <a:spAutoFit/>
          </a:bodyPr>
          <a:lstStyle/>
          <a:p>
            <a:pPr>
              <a:buFont typeface="Arial" pitchFamily="34" charset="0"/>
              <a:buChar char="•"/>
            </a:pPr>
            <a:r>
              <a:rPr lang="en-US" altLang="zh-CN" sz="1600" dirty="0" smtClean="0"/>
              <a:t> The </a:t>
            </a:r>
            <a:r>
              <a:rPr lang="en-US" altLang="zh-CN" sz="1600" dirty="0" err="1" smtClean="0"/>
              <a:t>unicity</a:t>
            </a:r>
            <a:r>
              <a:rPr lang="en-US" altLang="zh-CN" sz="1600" dirty="0" smtClean="0"/>
              <a:t> of the credit card data set given p points.</a:t>
            </a:r>
          </a:p>
          <a:p>
            <a:pPr>
              <a:buFont typeface="Arial" pitchFamily="34" charset="0"/>
              <a:buChar char="•"/>
            </a:pPr>
            <a:r>
              <a:rPr lang="en-US" altLang="zh-CN" sz="1600" dirty="0" smtClean="0"/>
              <a:t> The green bars represent </a:t>
            </a:r>
            <a:r>
              <a:rPr lang="en-US" altLang="zh-CN" sz="1600" dirty="0" err="1" smtClean="0"/>
              <a:t>unicity</a:t>
            </a:r>
            <a:r>
              <a:rPr lang="en-US" altLang="zh-CN" sz="1600" dirty="0" smtClean="0"/>
              <a:t> when </a:t>
            </a:r>
            <a:r>
              <a:rPr lang="en-US" altLang="zh-CN" sz="1600" dirty="0" err="1" smtClean="0"/>
              <a:t>spatio</a:t>
            </a:r>
            <a:r>
              <a:rPr lang="en-US" altLang="zh-CN" sz="1600" dirty="0" smtClean="0"/>
              <a:t>-temporal </a:t>
            </a:r>
            <a:r>
              <a:rPr lang="en-US" altLang="zh-CN" sz="1600" dirty="0" err="1" smtClean="0"/>
              <a:t>tuples</a:t>
            </a:r>
            <a:r>
              <a:rPr lang="en-US" altLang="zh-CN" sz="1600" dirty="0" smtClean="0"/>
              <a:t> are known.</a:t>
            </a:r>
          </a:p>
          <a:p>
            <a:pPr>
              <a:buFont typeface="Arial" pitchFamily="34" charset="0"/>
              <a:buChar char="•"/>
            </a:pPr>
            <a:r>
              <a:rPr lang="en-US" altLang="zh-CN" sz="1600" dirty="0" smtClean="0"/>
              <a:t> The blue bars represent </a:t>
            </a:r>
            <a:r>
              <a:rPr lang="en-US" altLang="zh-CN" sz="1600" dirty="0" err="1" smtClean="0"/>
              <a:t>unicity</a:t>
            </a:r>
            <a:r>
              <a:rPr lang="en-US" altLang="zh-CN" sz="1600" dirty="0" smtClean="0"/>
              <a:t> when using spatial-temporal-price triples</a:t>
            </a: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txBox="1">
            <a:spLocks/>
          </p:cNvSpPr>
          <p:nvPr/>
        </p:nvSpPr>
        <p:spPr>
          <a:xfrm>
            <a:off x="1615682" y="2145396"/>
            <a:ext cx="4769628" cy="2376264"/>
          </a:xfrm>
          <a:prstGeom prst="rect">
            <a:avLst/>
          </a:prstGeom>
        </p:spPr>
        <p:txBody>
          <a:bodyPr/>
          <a:lstStyle/>
          <a:p>
            <a:pPr marL="342900" marR="0" lvl="0" indent="-342900" defTabSz="914400" rtl="0" eaLnBrk="0" fontAlgn="base" latinLnBrk="0" hangingPunct="0">
              <a:lnSpc>
                <a:spcPct val="100000"/>
              </a:lnSpc>
              <a:spcBef>
                <a:spcPct val="20000"/>
              </a:spcBef>
              <a:spcAft>
                <a:spcPct val="0"/>
              </a:spcAft>
              <a:buClrTx/>
              <a:buSzTx/>
              <a:buFontTx/>
              <a:buNone/>
              <a:tabLst/>
              <a:defRPr/>
            </a:pPr>
            <a:r>
              <a:rPr kumimoji="0" lang="en-US" altLang="zh-CN" sz="2000" b="1" i="0" u="none" strike="noStrike" kern="0" cap="none" spc="0" normalizeH="0" baseline="0" noProof="0" dirty="0" smtClean="0">
                <a:ln>
                  <a:noFill/>
                </a:ln>
                <a:solidFill>
                  <a:srgbClr val="000099"/>
                </a:solidFill>
                <a:effectLst/>
                <a:uLnTx/>
                <a:uFillTx/>
                <a:latin typeface="+mn-lt"/>
                <a:ea typeface="+mn-ea"/>
                <a:cs typeface="+mn-cs"/>
              </a:rPr>
              <a:t>Homepage</a:t>
            </a:r>
            <a:r>
              <a:rPr kumimoji="0" lang="en-US" altLang="zh-CN" sz="2000" b="0" i="0" u="none" strike="noStrike" kern="0" cap="none" spc="0" normalizeH="0" baseline="0" noProof="0" dirty="0" smtClean="0">
                <a:ln>
                  <a:noFill/>
                </a:ln>
                <a:solidFill>
                  <a:schemeClr val="tx1"/>
                </a:solidFill>
                <a:effectLst/>
                <a:uLnTx/>
                <a:uFillTx/>
                <a:latin typeface="+mn-lt"/>
                <a:ea typeface="+mn-ea"/>
                <a:cs typeface="+mn-cs"/>
              </a:rPr>
              <a:t>: </a:t>
            </a:r>
            <a:r>
              <a:rPr kumimoji="0" lang="en-US" altLang="zh-CN" sz="2000" b="0" i="0" u="none" strike="noStrike" kern="0" cap="none" spc="0" normalizeH="0" baseline="0" noProof="0" dirty="0" smtClean="0">
                <a:ln>
                  <a:noFill/>
                </a:ln>
                <a:solidFill>
                  <a:schemeClr val="tx1"/>
                </a:solidFill>
                <a:effectLst/>
                <a:uLnTx/>
                <a:uFillTx/>
                <a:latin typeface="+mn-lt"/>
                <a:ea typeface="+mn-ea"/>
                <a:cs typeface="+mn-cs"/>
                <a:hlinkClick r:id="rId2"/>
              </a:rPr>
              <a:t>http://mashuai.buaa.edu.cn</a:t>
            </a:r>
            <a:endParaRPr kumimoji="0" lang="en-US" altLang="zh-CN" sz="2000" b="0" i="0" u="none" strike="noStrike" kern="0" cap="none" spc="0" normalizeH="0" baseline="0" noProof="0" dirty="0" smtClean="0">
              <a:ln>
                <a:noFill/>
              </a:ln>
              <a:solidFill>
                <a:schemeClr val="tx1"/>
              </a:solidFill>
              <a:effectLst/>
              <a:uLnTx/>
              <a:uFillTx/>
              <a:latin typeface="+mn-lt"/>
              <a:ea typeface="+mn-ea"/>
              <a:cs typeface="+mn-cs"/>
            </a:endParaRPr>
          </a:p>
          <a:p>
            <a:pPr marL="342900" marR="0" lvl="0" indent="-342900" defTabSz="914400" rtl="0" eaLnBrk="0" fontAlgn="base" latinLnBrk="0" hangingPunct="0">
              <a:lnSpc>
                <a:spcPct val="100000"/>
              </a:lnSpc>
              <a:spcBef>
                <a:spcPts val="1200"/>
              </a:spcBef>
              <a:spcAft>
                <a:spcPct val="0"/>
              </a:spcAft>
              <a:buClrTx/>
              <a:buSzTx/>
              <a:buFontTx/>
              <a:buNone/>
              <a:tabLst/>
              <a:defRPr/>
            </a:pPr>
            <a:r>
              <a:rPr kumimoji="0" lang="en-US" altLang="zh-CN" sz="2000" b="1" i="0" u="none" strike="noStrike" kern="0" cap="none" spc="0" normalizeH="0" baseline="0" noProof="0" dirty="0" smtClean="0">
                <a:ln>
                  <a:noFill/>
                </a:ln>
                <a:solidFill>
                  <a:srgbClr val="000099"/>
                </a:solidFill>
                <a:effectLst/>
                <a:uLnTx/>
                <a:uFillTx/>
                <a:latin typeface="+mn-lt"/>
                <a:ea typeface="+mn-ea"/>
                <a:cs typeface="+mn-cs"/>
              </a:rPr>
              <a:t>Email</a:t>
            </a:r>
            <a:r>
              <a:rPr kumimoji="0" lang="en-US" altLang="zh-CN" sz="2000" b="0" i="0" u="none" strike="noStrike" kern="0" cap="none" spc="0" normalizeH="0" baseline="0" noProof="0" dirty="0" smtClean="0">
                <a:ln>
                  <a:noFill/>
                </a:ln>
                <a:solidFill>
                  <a:schemeClr val="tx1"/>
                </a:solidFill>
                <a:effectLst/>
                <a:uLnTx/>
                <a:uFillTx/>
                <a:latin typeface="+mn-lt"/>
                <a:ea typeface="+mn-ea"/>
                <a:cs typeface="+mn-cs"/>
              </a:rPr>
              <a:t>: </a:t>
            </a:r>
            <a:r>
              <a:rPr kumimoji="0" lang="en-US" altLang="zh-CN" sz="2000" b="0" i="0" u="none" strike="noStrike" kern="0" cap="none" spc="0" normalizeH="0" baseline="0" noProof="0" dirty="0" smtClean="0">
                <a:ln>
                  <a:noFill/>
                </a:ln>
                <a:solidFill>
                  <a:schemeClr val="tx1"/>
                </a:solidFill>
                <a:effectLst/>
                <a:uLnTx/>
                <a:uFillTx/>
                <a:latin typeface="+mn-lt"/>
                <a:ea typeface="+mn-ea"/>
                <a:cs typeface="+mn-cs"/>
                <a:hlinkClick r:id="rId3"/>
              </a:rPr>
              <a:t>mashuai@buaa.edu.cn</a:t>
            </a:r>
            <a:endParaRPr kumimoji="0" lang="en-US" altLang="zh-CN" sz="2000" b="0" i="0" u="none" strike="noStrike" kern="0" cap="none" spc="0" normalizeH="0" baseline="0" noProof="0" dirty="0" smtClean="0">
              <a:ln>
                <a:noFill/>
              </a:ln>
              <a:solidFill>
                <a:schemeClr val="tx1"/>
              </a:solidFill>
              <a:effectLst/>
              <a:uLnTx/>
              <a:uFillTx/>
              <a:latin typeface="+mn-lt"/>
              <a:ea typeface="+mn-ea"/>
              <a:cs typeface="+mn-cs"/>
            </a:endParaRPr>
          </a:p>
          <a:p>
            <a:pPr marL="342900" marR="0" lvl="0" indent="-342900" defTabSz="914400" rtl="0" eaLnBrk="0" fontAlgn="base" latinLnBrk="0" hangingPunct="0">
              <a:lnSpc>
                <a:spcPct val="100000"/>
              </a:lnSpc>
              <a:spcBef>
                <a:spcPts val="1200"/>
              </a:spcBef>
              <a:spcAft>
                <a:spcPct val="0"/>
              </a:spcAft>
              <a:buClrTx/>
              <a:buSzTx/>
              <a:buFontTx/>
              <a:buNone/>
              <a:tabLst/>
              <a:defRPr/>
            </a:pPr>
            <a:r>
              <a:rPr kumimoji="0" lang="en-US" altLang="zh-CN" sz="2000" b="1" i="0" u="none" strike="noStrike" kern="0" cap="none" spc="0" normalizeH="0" baseline="0" noProof="0" dirty="0" smtClean="0">
                <a:ln>
                  <a:noFill/>
                </a:ln>
                <a:solidFill>
                  <a:srgbClr val="000099"/>
                </a:solidFill>
                <a:effectLst/>
                <a:uLnTx/>
                <a:uFillTx/>
                <a:latin typeface="+mn-lt"/>
                <a:ea typeface="+mn-ea"/>
                <a:cs typeface="+mn-cs"/>
              </a:rPr>
              <a:t>Address</a:t>
            </a:r>
            <a:r>
              <a:rPr kumimoji="0" lang="en-US" altLang="zh-CN" sz="2000" b="0" i="0" u="none" strike="noStrike" kern="0" cap="none" spc="0" normalizeH="0" baseline="0" noProof="0" dirty="0" smtClean="0">
                <a:ln>
                  <a:noFill/>
                </a:ln>
                <a:solidFill>
                  <a:schemeClr val="tx1"/>
                </a:solidFill>
                <a:effectLst/>
                <a:uLnTx/>
                <a:uFillTx/>
                <a:latin typeface="+mn-lt"/>
                <a:ea typeface="+mn-ea"/>
                <a:cs typeface="+mn-cs"/>
              </a:rPr>
              <a:t>:</a:t>
            </a:r>
            <a:r>
              <a:rPr lang="en-US" altLang="zh-CN" sz="2000" kern="0" dirty="0" smtClean="0">
                <a:latin typeface="+mn-lt"/>
                <a:ea typeface="+mn-ea"/>
              </a:rPr>
              <a:t>  </a:t>
            </a:r>
            <a:r>
              <a:rPr kumimoji="0" lang="en-US" altLang="zh-CN" sz="2000" b="0" i="0" u="none" strike="noStrike" kern="0" cap="none" spc="0" normalizeH="0" baseline="0" noProof="0" dirty="0" smtClean="0">
                <a:ln>
                  <a:noFill/>
                </a:ln>
                <a:solidFill>
                  <a:schemeClr val="tx1"/>
                </a:solidFill>
                <a:effectLst/>
                <a:uLnTx/>
                <a:uFillTx/>
                <a:latin typeface="+mn-lt"/>
                <a:ea typeface="+mn-ea"/>
                <a:cs typeface="+mn-cs"/>
              </a:rPr>
              <a:t>Room G1122, </a:t>
            </a:r>
          </a:p>
          <a:p>
            <a:pPr marL="342900" marR="0" lvl="0" indent="-342900" defTabSz="914400" rtl="0" eaLnBrk="0" fontAlgn="base" latinLnBrk="0" hangingPunct="0">
              <a:lnSpc>
                <a:spcPct val="100000"/>
              </a:lnSpc>
              <a:spcBef>
                <a:spcPts val="0"/>
              </a:spcBef>
              <a:spcAft>
                <a:spcPct val="0"/>
              </a:spcAft>
              <a:buClrTx/>
              <a:buSzTx/>
              <a:buFontTx/>
              <a:buNone/>
              <a:tabLst/>
              <a:defRPr/>
            </a:pPr>
            <a:r>
              <a:rPr kumimoji="0" lang="en-US" altLang="zh-CN" sz="2000" b="0" i="0" u="none" strike="noStrike" kern="0" cap="none" spc="0" normalizeH="0" baseline="0" noProof="0" dirty="0" smtClean="0">
                <a:ln>
                  <a:noFill/>
                </a:ln>
                <a:solidFill>
                  <a:schemeClr val="tx1"/>
                </a:solidFill>
                <a:effectLst/>
                <a:uLnTx/>
                <a:uFillTx/>
                <a:latin typeface="+mn-lt"/>
                <a:ea typeface="+mn-ea"/>
                <a:cs typeface="+mn-cs"/>
              </a:rPr>
              <a:t>		    New Main Building, </a:t>
            </a:r>
          </a:p>
          <a:p>
            <a:pPr marL="342900" marR="0" lvl="0" indent="-342900" defTabSz="914400" rtl="0" eaLnBrk="0" fontAlgn="base" latinLnBrk="0" hangingPunct="0">
              <a:lnSpc>
                <a:spcPct val="100000"/>
              </a:lnSpc>
              <a:spcBef>
                <a:spcPts val="0"/>
              </a:spcBef>
              <a:spcAft>
                <a:spcPct val="0"/>
              </a:spcAft>
              <a:buClrTx/>
              <a:buSzTx/>
              <a:buFontTx/>
              <a:buNone/>
              <a:tabLst/>
              <a:defRPr/>
            </a:pPr>
            <a:r>
              <a:rPr kumimoji="0" lang="en-US" altLang="zh-CN" sz="2000" b="0" i="0" u="none" strike="noStrike" kern="0" cap="none" spc="0" normalizeH="0" baseline="0" noProof="0" dirty="0" smtClean="0">
                <a:ln>
                  <a:noFill/>
                </a:ln>
                <a:solidFill>
                  <a:schemeClr val="tx1"/>
                </a:solidFill>
                <a:effectLst/>
                <a:uLnTx/>
                <a:uFillTx/>
                <a:latin typeface="+mn-lt"/>
                <a:ea typeface="+mn-ea"/>
                <a:cs typeface="+mn-cs"/>
              </a:rPr>
              <a:t>                 </a:t>
            </a:r>
            <a:r>
              <a:rPr kumimoji="0" lang="en-US" altLang="zh-CN" sz="2000" b="0" i="0" u="none" strike="noStrike" kern="0" cap="none" spc="0" normalizeH="0" baseline="0" noProof="0" dirty="0" err="1" smtClean="0">
                <a:ln>
                  <a:noFill/>
                </a:ln>
                <a:solidFill>
                  <a:schemeClr val="tx1"/>
                </a:solidFill>
                <a:effectLst/>
                <a:uLnTx/>
                <a:uFillTx/>
                <a:latin typeface="+mn-lt"/>
                <a:ea typeface="+mn-ea"/>
                <a:cs typeface="+mn-cs"/>
              </a:rPr>
              <a:t>Beihang</a:t>
            </a:r>
            <a:r>
              <a:rPr kumimoji="0" lang="en-US" altLang="zh-CN" sz="2000" b="0" i="0" u="none" strike="noStrike" kern="0" cap="none" spc="0" normalizeH="0" baseline="0" noProof="0" dirty="0" smtClean="0">
                <a:ln>
                  <a:noFill/>
                </a:ln>
                <a:solidFill>
                  <a:schemeClr val="tx1"/>
                </a:solidFill>
                <a:effectLst/>
                <a:uLnTx/>
                <a:uFillTx/>
                <a:latin typeface="+mn-lt"/>
                <a:ea typeface="+mn-ea"/>
                <a:cs typeface="+mn-cs"/>
              </a:rPr>
              <a:t> University</a:t>
            </a:r>
          </a:p>
          <a:p>
            <a:pPr marL="342900" marR="0" lvl="0" indent="-342900" defTabSz="914400" rtl="0" eaLnBrk="0" fontAlgn="base" latinLnBrk="0" hangingPunct="0">
              <a:lnSpc>
                <a:spcPct val="100000"/>
              </a:lnSpc>
              <a:spcBef>
                <a:spcPts val="0"/>
              </a:spcBef>
              <a:spcAft>
                <a:spcPct val="0"/>
              </a:spcAft>
              <a:buClrTx/>
              <a:buSzTx/>
              <a:buFontTx/>
              <a:buNone/>
              <a:tabLst/>
              <a:defRPr/>
            </a:pPr>
            <a:r>
              <a:rPr kumimoji="0" lang="en-US" altLang="zh-CN" sz="2000" b="0" i="0" u="none" strike="noStrike" kern="0" cap="none" spc="0" normalizeH="0" baseline="0" noProof="0" dirty="0" smtClean="0">
                <a:ln>
                  <a:noFill/>
                </a:ln>
                <a:solidFill>
                  <a:schemeClr val="tx1"/>
                </a:solidFill>
                <a:effectLst/>
                <a:uLnTx/>
                <a:uFillTx/>
                <a:latin typeface="+mn-lt"/>
                <a:ea typeface="+mn-ea"/>
                <a:cs typeface="+mn-cs"/>
              </a:rPr>
              <a:t>		</a:t>
            </a:r>
            <a:r>
              <a:rPr kumimoji="0" lang="en-US" altLang="zh-CN" sz="2000" b="0" i="0" u="none" strike="noStrike" kern="0" cap="none" spc="0" normalizeH="0" baseline="0" noProof="0" smtClean="0">
                <a:ln>
                  <a:noFill/>
                </a:ln>
                <a:solidFill>
                  <a:schemeClr val="tx1"/>
                </a:solidFill>
                <a:effectLst/>
                <a:uLnTx/>
                <a:uFillTx/>
                <a:latin typeface="+mn-lt"/>
                <a:ea typeface="+mn-ea"/>
                <a:cs typeface="+mn-cs"/>
              </a:rPr>
              <a:t>    VBeijing</a:t>
            </a:r>
            <a:r>
              <a:rPr kumimoji="0" lang="en-US" altLang="zh-CN" sz="2000" b="0" i="0" u="none" strike="noStrike" kern="0" cap="none" spc="0" normalizeH="0" baseline="0" noProof="0" dirty="0" smtClean="0">
                <a:ln>
                  <a:noFill/>
                </a:ln>
                <a:solidFill>
                  <a:schemeClr val="tx1"/>
                </a:solidFill>
                <a:effectLst/>
                <a:uLnTx/>
                <a:uFillTx/>
                <a:latin typeface="+mn-lt"/>
                <a:ea typeface="+mn-ea"/>
                <a:cs typeface="+mn-cs"/>
              </a:rPr>
              <a:t>, China	</a:t>
            </a:r>
          </a:p>
          <a:p>
            <a:pPr marL="342900" marR="0" lvl="0" indent="-342900" defTabSz="914400" rtl="0" eaLnBrk="0" fontAlgn="base" latinLnBrk="0" hangingPunct="0">
              <a:lnSpc>
                <a:spcPct val="100000"/>
              </a:lnSpc>
              <a:spcBef>
                <a:spcPct val="20000"/>
              </a:spcBef>
              <a:spcAft>
                <a:spcPct val="0"/>
              </a:spcAft>
              <a:buClrTx/>
              <a:buSzTx/>
              <a:buFontTx/>
              <a:buNone/>
              <a:tabLst/>
              <a:defRPr/>
            </a:pPr>
            <a:endParaRPr kumimoji="0" lang="zh-CN" altLang="en-US" sz="2000" b="0" i="0" u="none" strike="noStrike" kern="0" cap="none" spc="0" normalizeH="0" baseline="0" noProof="0" dirty="0">
              <a:ln>
                <a:noFill/>
              </a:ln>
              <a:solidFill>
                <a:schemeClr val="tx1"/>
              </a:solidFill>
              <a:effectLst/>
              <a:uLnTx/>
              <a:uFillTx/>
              <a:latin typeface="+mn-lt"/>
              <a:ea typeface="+mn-ea"/>
              <a:cs typeface="+mn-cs"/>
            </a:endParaRPr>
          </a:p>
        </p:txBody>
      </p:sp>
      <p:pic>
        <p:nvPicPr>
          <p:cNvPr id="4" name="Picture 2" descr="http://www.ccf.org.cn/resources/1190201776262/adl/12012-10-22-11_00_39.jpg"/>
          <p:cNvPicPr>
            <a:picLocks noChangeAspect="1" noChangeArrowheads="1"/>
          </p:cNvPicPr>
          <p:nvPr/>
        </p:nvPicPr>
        <p:blipFill>
          <a:blip r:embed="rId4" cstate="print"/>
          <a:srcRect/>
          <a:stretch>
            <a:fillRect/>
          </a:stretch>
        </p:blipFill>
        <p:spPr bwMode="auto">
          <a:xfrm>
            <a:off x="6500826" y="2214554"/>
            <a:ext cx="1584176" cy="2069330"/>
          </a:xfrm>
          <a:prstGeom prst="rect">
            <a:avLst/>
          </a:prstGeom>
          <a:noFill/>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85720" y="143422"/>
            <a:ext cx="8534752" cy="765298"/>
          </a:xfrm>
        </p:spPr>
        <p:txBody>
          <a:bodyPr/>
          <a:lstStyle/>
          <a:p>
            <a:r>
              <a:rPr lang="zh-CN" altLang="en-US" sz="3600" b="1" dirty="0" smtClean="0">
                <a:solidFill>
                  <a:srgbClr val="000099"/>
                </a:solidFill>
              </a:rPr>
              <a:t>北航大数据科学与工程国际联合研究中心</a:t>
            </a:r>
            <a:endParaRPr lang="zh-CN" altLang="en-US" sz="3600" b="1" dirty="0">
              <a:solidFill>
                <a:srgbClr val="000099"/>
              </a:solidFill>
            </a:endParaRPr>
          </a:p>
        </p:txBody>
      </p:sp>
      <p:pic>
        <p:nvPicPr>
          <p:cNvPr id="1026" name="Picture 2"/>
          <p:cNvPicPr>
            <a:picLocks noGrp="1" noChangeAspect="1" noChangeArrowheads="1"/>
          </p:cNvPicPr>
          <p:nvPr>
            <p:ph idx="1"/>
          </p:nvPr>
        </p:nvPicPr>
        <p:blipFill>
          <a:blip r:embed="rId2" cstate="print"/>
          <a:srcRect/>
          <a:stretch>
            <a:fillRect/>
          </a:stretch>
        </p:blipFill>
        <p:spPr bwMode="auto">
          <a:xfrm rot="5400000">
            <a:off x="1396392" y="3220232"/>
            <a:ext cx="2390775" cy="4104456"/>
          </a:xfrm>
          <a:prstGeom prst="rect">
            <a:avLst/>
          </a:prstGeom>
          <a:noFill/>
          <a:ln w="9525">
            <a:noFill/>
            <a:miter lim="800000"/>
            <a:headEnd/>
            <a:tailEnd/>
          </a:ln>
        </p:spPr>
      </p:pic>
      <p:pic>
        <p:nvPicPr>
          <p:cNvPr id="1029" name="Picture 5"/>
          <p:cNvPicPr>
            <a:picLocks noChangeAspect="1" noChangeArrowheads="1"/>
          </p:cNvPicPr>
          <p:nvPr/>
        </p:nvPicPr>
        <p:blipFill>
          <a:blip r:embed="rId3" cstate="print"/>
          <a:srcRect/>
          <a:stretch>
            <a:fillRect/>
          </a:stretch>
        </p:blipFill>
        <p:spPr bwMode="auto">
          <a:xfrm rot="5400000">
            <a:off x="5982823" y="3602353"/>
            <a:ext cx="2218914" cy="3744416"/>
          </a:xfrm>
          <a:prstGeom prst="rect">
            <a:avLst/>
          </a:prstGeom>
          <a:noFill/>
          <a:ln w="9525">
            <a:noFill/>
            <a:miter lim="800000"/>
            <a:headEnd/>
            <a:tailEnd/>
          </a:ln>
        </p:spPr>
      </p:pic>
      <p:sp>
        <p:nvSpPr>
          <p:cNvPr id="9" name="矩形 8"/>
          <p:cNvSpPr/>
          <p:nvPr/>
        </p:nvSpPr>
        <p:spPr>
          <a:xfrm>
            <a:off x="107504" y="1052736"/>
            <a:ext cx="8892480" cy="3139321"/>
          </a:xfrm>
          <a:prstGeom prst="rect">
            <a:avLst/>
          </a:prstGeom>
        </p:spPr>
        <p:txBody>
          <a:bodyPr wrap="square">
            <a:spAutoFit/>
          </a:bodyPr>
          <a:lstStyle/>
          <a:p>
            <a:pPr>
              <a:buFont typeface="Arial" pitchFamily="34" charset="0"/>
              <a:buChar char="•"/>
            </a:pPr>
            <a:r>
              <a:rPr lang="en-US" altLang="zh-CN" sz="2400" dirty="0" smtClean="0">
                <a:solidFill>
                  <a:srgbClr val="FF0000"/>
                </a:solidFill>
              </a:rPr>
              <a:t> International Research Centre on Big Data (RCBD)</a:t>
            </a:r>
          </a:p>
          <a:p>
            <a:pPr lvl="1">
              <a:buFont typeface="Arial" pitchFamily="34" charset="0"/>
              <a:buChar char="•"/>
            </a:pPr>
            <a:r>
              <a:rPr lang="en-US" altLang="zh-CN" sz="2000" dirty="0" smtClean="0"/>
              <a:t> Founded in September, 2012.</a:t>
            </a:r>
          </a:p>
          <a:p>
            <a:pPr lvl="1">
              <a:buFont typeface="Arial" pitchFamily="34" charset="0"/>
              <a:buChar char="•"/>
            </a:pPr>
            <a:r>
              <a:rPr lang="en-US" altLang="zh-CN" sz="2000" dirty="0" smtClean="0"/>
              <a:t>Led by </a:t>
            </a:r>
            <a:r>
              <a:rPr lang="en-US" altLang="zh-CN" sz="2000" b="1" dirty="0" smtClean="0"/>
              <a:t>Prof. </a:t>
            </a:r>
            <a:r>
              <a:rPr lang="en-US" altLang="zh-CN" sz="2000" b="1" dirty="0" err="1" smtClean="0"/>
              <a:t>Wenfei</a:t>
            </a:r>
            <a:r>
              <a:rPr lang="en-US" altLang="zh-CN" sz="2000" b="1" dirty="0" smtClean="0"/>
              <a:t> Fan </a:t>
            </a:r>
            <a:r>
              <a:rPr lang="en-US" altLang="zh-CN" sz="2000" dirty="0" smtClean="0"/>
              <a:t>(ACM Fellow,  Fellow of the Royal Society of Edinburgh, Scotland) .</a:t>
            </a:r>
          </a:p>
          <a:p>
            <a:pPr>
              <a:buFont typeface="Arial" pitchFamily="34" charset="0"/>
              <a:buChar char="•"/>
            </a:pPr>
            <a:r>
              <a:rPr lang="en-US" altLang="zh-CN" sz="2400" dirty="0" smtClean="0">
                <a:solidFill>
                  <a:srgbClr val="FF0000"/>
                </a:solidFill>
              </a:rPr>
              <a:t> Research Topics</a:t>
            </a:r>
          </a:p>
          <a:p>
            <a:pPr lvl="1">
              <a:buFont typeface="Arial" pitchFamily="34" charset="0"/>
              <a:buChar char="•"/>
            </a:pPr>
            <a:r>
              <a:rPr lang="en-US" altLang="zh-CN" dirty="0" smtClean="0"/>
              <a:t> Big Data Analysis: Theory and Applications</a:t>
            </a:r>
          </a:p>
          <a:p>
            <a:pPr lvl="1">
              <a:buFont typeface="Arial" pitchFamily="34" charset="0"/>
              <a:buChar char="•"/>
            </a:pPr>
            <a:r>
              <a:rPr lang="en-US" altLang="zh-CN" dirty="0" smtClean="0"/>
              <a:t> Data Quality: The Other Side of Big Data</a:t>
            </a:r>
          </a:p>
          <a:p>
            <a:pPr lvl="1">
              <a:buFont typeface="Arial" pitchFamily="34" charset="0"/>
              <a:buChar char="•"/>
            </a:pPr>
            <a:r>
              <a:rPr lang="en-US" altLang="zh-CN" dirty="0" smtClean="0"/>
              <a:t> Querying Big Data beyond </a:t>
            </a:r>
            <a:r>
              <a:rPr lang="en-US" altLang="zh-CN" dirty="0" err="1" smtClean="0"/>
              <a:t>MapReduce</a:t>
            </a:r>
            <a:endParaRPr lang="en-US" altLang="zh-CN" dirty="0" smtClean="0"/>
          </a:p>
          <a:p>
            <a:pPr lvl="1">
              <a:buFont typeface="Arial" pitchFamily="34" charset="0"/>
              <a:buChar char="•"/>
            </a:pPr>
            <a:r>
              <a:rPr lang="en-US" altLang="zh-CN" dirty="0" smtClean="0"/>
              <a:t> Querying Big Social Data</a:t>
            </a:r>
          </a:p>
          <a:p>
            <a:pPr>
              <a:buFont typeface="Arial" pitchFamily="34" charset="0"/>
              <a:buChar char="•"/>
            </a:pPr>
            <a:endParaRPr lang="en-US" altLang="zh-CN" dirty="0" smtClean="0"/>
          </a:p>
        </p:txBody>
      </p:sp>
      <p:pic>
        <p:nvPicPr>
          <p:cNvPr id="7" name="图片 6" descr="国际联合研究中心.jpg"/>
          <p:cNvPicPr>
            <a:picLocks noChangeAspect="1"/>
          </p:cNvPicPr>
          <p:nvPr/>
        </p:nvPicPr>
        <p:blipFill>
          <a:blip r:embed="rId4" cstate="print"/>
          <a:stretch>
            <a:fillRect/>
          </a:stretch>
        </p:blipFill>
        <p:spPr>
          <a:xfrm>
            <a:off x="5220072" y="2163456"/>
            <a:ext cx="3744416" cy="2153217"/>
          </a:xfrm>
          <a:prstGeom prst="rect">
            <a:avLst/>
          </a:prstGeom>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600" b="1" dirty="0" smtClean="0">
                <a:solidFill>
                  <a:srgbClr val="000099"/>
                </a:solidFill>
                <a:latin typeface="Arial Unicode MS" pitchFamily="34" charset="-122"/>
                <a:ea typeface="黑体" pitchFamily="49" charset="-122"/>
              </a:rPr>
              <a:t>国家重点基础研究发展计划</a:t>
            </a:r>
          </a:p>
        </p:txBody>
      </p:sp>
      <p:sp>
        <p:nvSpPr>
          <p:cNvPr id="3" name="内容占位符 2"/>
          <p:cNvSpPr>
            <a:spLocks noGrp="1"/>
          </p:cNvSpPr>
          <p:nvPr>
            <p:ph idx="1"/>
          </p:nvPr>
        </p:nvSpPr>
        <p:spPr>
          <a:xfrm>
            <a:off x="319350" y="836712"/>
            <a:ext cx="8645138" cy="2160240"/>
          </a:xfrm>
        </p:spPr>
        <p:txBody>
          <a:bodyPr/>
          <a:lstStyle/>
          <a:p>
            <a:r>
              <a:rPr lang="zh-CN" altLang="en-US" sz="2800" dirty="0" smtClean="0"/>
              <a:t>网络信息空间大数据计算的基础研究</a:t>
            </a:r>
            <a:r>
              <a:rPr lang="en-US" altLang="zh-CN" sz="2800" dirty="0" smtClean="0"/>
              <a:t>(2014-2018)</a:t>
            </a:r>
            <a:r>
              <a:rPr lang="zh-CN" altLang="en-US" sz="2800" dirty="0" smtClean="0"/>
              <a:t> </a:t>
            </a:r>
            <a:r>
              <a:rPr lang="zh-CN" altLang="en-US" dirty="0" smtClean="0"/>
              <a:t>	</a:t>
            </a:r>
          </a:p>
          <a:p>
            <a:pPr lvl="1"/>
            <a:r>
              <a:rPr lang="en-US" altLang="zh-CN" dirty="0" smtClean="0"/>
              <a:t>Chief Scientist: Prof. </a:t>
            </a:r>
            <a:r>
              <a:rPr lang="en-US" altLang="zh-CN" dirty="0" err="1" smtClean="0"/>
              <a:t>Jinpeng</a:t>
            </a:r>
            <a:r>
              <a:rPr lang="en-US" altLang="zh-CN" dirty="0" smtClean="0"/>
              <a:t> </a:t>
            </a:r>
            <a:r>
              <a:rPr lang="en-US" altLang="zh-CN" dirty="0" err="1" smtClean="0"/>
              <a:t>Huai</a:t>
            </a:r>
            <a:r>
              <a:rPr lang="en-US" altLang="zh-CN" dirty="0" smtClean="0"/>
              <a:t>.</a:t>
            </a:r>
          </a:p>
          <a:p>
            <a:pPr lvl="1"/>
            <a:r>
              <a:rPr lang="en-US" altLang="zh-CN" dirty="0" smtClean="0"/>
              <a:t>8 institutes involved</a:t>
            </a:r>
          </a:p>
          <a:p>
            <a:pPr lvl="1"/>
            <a:r>
              <a:rPr lang="en-US" altLang="zh-CN" dirty="0" smtClean="0"/>
              <a:t>Focus on “computing theory and practice on Big Data”</a:t>
            </a:r>
          </a:p>
          <a:p>
            <a:pPr lvl="1"/>
            <a:r>
              <a:rPr lang="en-US" altLang="zh-CN" dirty="0" smtClean="0"/>
              <a:t>http://cnbigdata.org/</a:t>
            </a:r>
            <a:endParaRPr lang="zh-CN" altLang="en-US" dirty="0"/>
          </a:p>
        </p:txBody>
      </p:sp>
      <p:pic>
        <p:nvPicPr>
          <p:cNvPr id="2056" name="Picture 8"/>
          <p:cNvPicPr>
            <a:picLocks noChangeAspect="1" noChangeArrowheads="1"/>
          </p:cNvPicPr>
          <p:nvPr/>
        </p:nvPicPr>
        <p:blipFill>
          <a:blip r:embed="rId2" cstate="print"/>
          <a:srcRect/>
          <a:stretch>
            <a:fillRect/>
          </a:stretch>
        </p:blipFill>
        <p:spPr bwMode="auto">
          <a:xfrm>
            <a:off x="4644008" y="3107804"/>
            <a:ext cx="4176464" cy="1444086"/>
          </a:xfrm>
          <a:prstGeom prst="rect">
            <a:avLst/>
          </a:prstGeom>
          <a:noFill/>
          <a:ln w="9525">
            <a:noFill/>
            <a:miter lim="800000"/>
            <a:headEnd/>
            <a:tailEnd/>
          </a:ln>
        </p:spPr>
      </p:pic>
      <p:pic>
        <p:nvPicPr>
          <p:cNvPr id="2057" name="Picture 9"/>
          <p:cNvPicPr>
            <a:picLocks noChangeAspect="1" noChangeArrowheads="1"/>
          </p:cNvPicPr>
          <p:nvPr/>
        </p:nvPicPr>
        <p:blipFill>
          <a:blip r:embed="rId3" cstate="print"/>
          <a:srcRect/>
          <a:stretch>
            <a:fillRect/>
          </a:stretch>
        </p:blipFill>
        <p:spPr bwMode="auto">
          <a:xfrm>
            <a:off x="5148064" y="4676713"/>
            <a:ext cx="3312367" cy="1992647"/>
          </a:xfrm>
          <a:prstGeom prst="rect">
            <a:avLst/>
          </a:prstGeom>
          <a:noFill/>
          <a:ln w="9525">
            <a:noFill/>
            <a:miter lim="800000"/>
            <a:headEnd/>
            <a:tailEnd/>
          </a:ln>
        </p:spPr>
      </p:pic>
      <p:pic>
        <p:nvPicPr>
          <p:cNvPr id="2058" name="Picture 10"/>
          <p:cNvPicPr>
            <a:picLocks noChangeAspect="1" noChangeArrowheads="1"/>
          </p:cNvPicPr>
          <p:nvPr/>
        </p:nvPicPr>
        <p:blipFill>
          <a:blip r:embed="rId4" cstate="print"/>
          <a:srcRect/>
          <a:stretch>
            <a:fillRect/>
          </a:stretch>
        </p:blipFill>
        <p:spPr bwMode="auto">
          <a:xfrm>
            <a:off x="323528" y="3107804"/>
            <a:ext cx="3996410" cy="1761356"/>
          </a:xfrm>
          <a:prstGeom prst="rect">
            <a:avLst/>
          </a:prstGeom>
          <a:noFill/>
          <a:ln w="9525">
            <a:noFill/>
            <a:miter lim="800000"/>
            <a:headEnd/>
            <a:tailEnd/>
          </a:ln>
        </p:spPr>
      </p:pic>
      <p:pic>
        <p:nvPicPr>
          <p:cNvPr id="2059" name="Picture 11"/>
          <p:cNvPicPr>
            <a:picLocks noChangeAspect="1" noChangeArrowheads="1"/>
          </p:cNvPicPr>
          <p:nvPr/>
        </p:nvPicPr>
        <p:blipFill>
          <a:blip r:embed="rId5" cstate="print"/>
          <a:srcRect/>
          <a:stretch>
            <a:fillRect/>
          </a:stretch>
        </p:blipFill>
        <p:spPr bwMode="auto">
          <a:xfrm>
            <a:off x="323528" y="4941168"/>
            <a:ext cx="4308386" cy="1761136"/>
          </a:xfrm>
          <a:prstGeom prst="rect">
            <a:avLst/>
          </a:prstGeom>
          <a:noFill/>
          <a:ln w="9525">
            <a:noFill/>
            <a:miter lim="800000"/>
            <a:headEnd/>
            <a:tailEnd/>
          </a:ln>
        </p:spPr>
      </p:pic>
      <p:sp>
        <p:nvSpPr>
          <p:cNvPr id="8" name="灯片编号占位符 8"/>
          <p:cNvSpPr>
            <a:spLocks noGrp="1"/>
          </p:cNvSpPr>
          <p:nvPr>
            <p:ph type="sldNum" sz="quarter" idx="10"/>
          </p:nvPr>
        </p:nvSpPr>
        <p:spPr>
          <a:xfrm>
            <a:off x="6929438" y="6492875"/>
            <a:ext cx="2133600" cy="365125"/>
          </a:xfrm>
        </p:spPr>
        <p:txBody>
          <a:bodyPr/>
          <a:lstStyle/>
          <a:p>
            <a:pPr>
              <a:defRPr/>
            </a:pPr>
            <a:fld id="{3AD224E6-15A8-4E74-8987-281A30D56C8B}" type="slidenum">
              <a:rPr lang="zh-CN" altLang="en-US" smtClean="0"/>
              <a:pPr>
                <a:defRPr/>
              </a:pPr>
              <a:t>4</a:t>
            </a:fld>
            <a:endParaRPr lang="zh-CN" altLang="en-US"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p:txBody>
          <a:bodyPr/>
          <a:lstStyle/>
          <a:p>
            <a:pPr>
              <a:defRPr/>
            </a:pPr>
            <a:fld id="{3AD224E6-15A8-4E74-8987-281A30D56C8B}" type="slidenum">
              <a:rPr lang="zh-CN" altLang="en-US" smtClean="0"/>
              <a:pPr>
                <a:defRPr/>
              </a:pPr>
              <a:t>5</a:t>
            </a:fld>
            <a:endParaRPr lang="zh-CN" altLang="en-US" dirty="0"/>
          </a:p>
        </p:txBody>
      </p:sp>
      <p:sp>
        <p:nvSpPr>
          <p:cNvPr id="8" name="标题 1"/>
          <p:cNvSpPr>
            <a:spLocks noGrp="1"/>
          </p:cNvSpPr>
          <p:nvPr>
            <p:ph type="title" idx="4294967295"/>
          </p:nvPr>
        </p:nvSpPr>
        <p:spPr>
          <a:xfrm>
            <a:off x="241300" y="142852"/>
            <a:ext cx="8626475" cy="642937"/>
          </a:xfrm>
        </p:spPr>
        <p:txBody>
          <a:bodyPr/>
          <a:lstStyle/>
          <a:p>
            <a:pPr algn="l"/>
            <a:r>
              <a:rPr lang="zh-CN" altLang="en-US" sz="3600" b="1" dirty="0" smtClean="0">
                <a:solidFill>
                  <a:srgbClr val="000099"/>
                </a:solidFill>
                <a:latin typeface="Arial Unicode MS" pitchFamily="34" charset="-122"/>
                <a:ea typeface="黑体" pitchFamily="49" charset="-122"/>
              </a:rPr>
              <a:t>北京市大</a:t>
            </a:r>
            <a:r>
              <a:rPr lang="zh-CN" altLang="en-US" sz="3600" b="1" kern="1200" dirty="0" smtClean="0">
                <a:solidFill>
                  <a:srgbClr val="000099"/>
                </a:solidFill>
                <a:latin typeface="Arial Unicode MS" pitchFamily="34" charset="-122"/>
                <a:ea typeface="黑体" pitchFamily="49" charset="-122"/>
                <a:sym typeface="黑体" panose="02010609060101010101" pitchFamily="49" charset="-122"/>
              </a:rPr>
              <a:t>数据</a:t>
            </a:r>
            <a:r>
              <a:rPr lang="zh-CN" altLang="en-US" sz="3600" b="1" dirty="0" smtClean="0">
                <a:solidFill>
                  <a:srgbClr val="000099"/>
                </a:solidFill>
                <a:latin typeface="Arial Unicode MS" pitchFamily="34" charset="-122"/>
                <a:ea typeface="黑体" pitchFamily="49" charset="-122"/>
              </a:rPr>
              <a:t>科学与脑机智能创新中心</a:t>
            </a:r>
          </a:p>
        </p:txBody>
      </p:sp>
      <p:sp>
        <p:nvSpPr>
          <p:cNvPr id="9" name="TextBox 3"/>
          <p:cNvSpPr txBox="1">
            <a:spLocks noChangeArrowheads="1"/>
          </p:cNvSpPr>
          <p:nvPr/>
        </p:nvSpPr>
        <p:spPr bwMode="auto">
          <a:xfrm>
            <a:off x="395288" y="4572008"/>
            <a:ext cx="8394700" cy="2234458"/>
          </a:xfrm>
          <a:prstGeom prst="rect">
            <a:avLst/>
          </a:prstGeom>
          <a:noFill/>
          <a:ln w="9525">
            <a:noFill/>
            <a:miter lim="800000"/>
            <a:headEnd/>
            <a:tailEnd/>
          </a:ln>
        </p:spPr>
        <p:txBody>
          <a:bodyPr>
            <a:spAutoFit/>
          </a:bodyPr>
          <a:lstStyle/>
          <a:p>
            <a:pPr marL="342900" lvl="1" indent="-342900">
              <a:spcBef>
                <a:spcPct val="20000"/>
              </a:spcBef>
              <a:buBlip>
                <a:blip r:embed="rId3"/>
              </a:buBlip>
            </a:pPr>
            <a:r>
              <a:rPr lang="en-US" altLang="zh-CN" sz="2400" dirty="0" smtClean="0">
                <a:latin typeface="黑体" pitchFamily="49" charset="-122"/>
                <a:ea typeface="黑体" pitchFamily="49" charset="-122"/>
              </a:rPr>
              <a:t>2015</a:t>
            </a:r>
            <a:r>
              <a:rPr lang="zh-CN" altLang="en-US" sz="2400" dirty="0" smtClean="0">
                <a:latin typeface="黑体" pitchFamily="49" charset="-122"/>
                <a:ea typeface="黑体" pitchFamily="49" charset="-122"/>
              </a:rPr>
              <a:t>年，北京市首批北京高校高精尖创新中心</a:t>
            </a:r>
            <a:endParaRPr lang="en-US" altLang="zh-CN" sz="2400" dirty="0" smtClean="0">
              <a:latin typeface="黑体" pitchFamily="49" charset="-122"/>
              <a:ea typeface="黑体" pitchFamily="49" charset="-122"/>
            </a:endParaRPr>
          </a:p>
          <a:p>
            <a:pPr marL="342900" lvl="1" indent="-342900">
              <a:spcBef>
                <a:spcPct val="20000"/>
              </a:spcBef>
              <a:buFont typeface="Wingdings" pitchFamily="2" charset="2"/>
              <a:buBlip>
                <a:blip r:embed="rId3"/>
              </a:buBlip>
            </a:pPr>
            <a:r>
              <a:rPr lang="zh-CN" altLang="en-US" sz="2400" dirty="0" smtClean="0">
                <a:solidFill>
                  <a:srgbClr val="FF0000"/>
                </a:solidFill>
                <a:latin typeface="黑体" pitchFamily="49" charset="-122"/>
                <a:ea typeface="黑体" pitchFamily="49" charset="-122"/>
              </a:rPr>
              <a:t>引领</a:t>
            </a:r>
            <a:r>
              <a:rPr lang="zh-CN" altLang="en-US" sz="2400" dirty="0">
                <a:latin typeface="黑体" pitchFamily="49" charset="-122"/>
                <a:ea typeface="黑体" pitchFamily="49" charset="-122"/>
              </a:rPr>
              <a:t>未来数据科学与计算智能的研究与应用方向</a:t>
            </a:r>
            <a:endParaRPr lang="en-US" altLang="zh-CN" sz="2400" dirty="0">
              <a:latin typeface="黑体" pitchFamily="49" charset="-122"/>
              <a:ea typeface="黑体" pitchFamily="49" charset="-122"/>
            </a:endParaRPr>
          </a:p>
          <a:p>
            <a:pPr marL="342900" lvl="1" indent="-342900">
              <a:spcBef>
                <a:spcPct val="20000"/>
              </a:spcBef>
              <a:buFont typeface="Wingdings" pitchFamily="2" charset="2"/>
              <a:buBlip>
                <a:blip r:embed="rId3"/>
              </a:buBlip>
            </a:pPr>
            <a:r>
              <a:rPr lang="zh-CN" altLang="en-US" sz="2400" dirty="0">
                <a:solidFill>
                  <a:srgbClr val="FF0000"/>
                </a:solidFill>
                <a:latin typeface="黑体" pitchFamily="49" charset="-122"/>
                <a:ea typeface="黑体" pitchFamily="49" charset="-122"/>
              </a:rPr>
              <a:t>加速</a:t>
            </a:r>
            <a:r>
              <a:rPr lang="zh-CN" altLang="en-US" sz="2400" dirty="0">
                <a:latin typeface="黑体" pitchFamily="49" charset="-122"/>
                <a:ea typeface="黑体" pitchFamily="49" charset="-122"/>
              </a:rPr>
              <a:t>计算科学、数据科学与脑科学的交叉研究</a:t>
            </a:r>
            <a:endParaRPr lang="en-US" altLang="zh-CN" sz="2400" dirty="0">
              <a:latin typeface="黑体" pitchFamily="49" charset="-122"/>
              <a:ea typeface="黑体" pitchFamily="49" charset="-122"/>
            </a:endParaRPr>
          </a:p>
          <a:p>
            <a:pPr marL="342900" lvl="1" indent="-342900">
              <a:spcBef>
                <a:spcPct val="20000"/>
              </a:spcBef>
              <a:buFont typeface="Wingdings" pitchFamily="2" charset="2"/>
              <a:buBlip>
                <a:blip r:embed="rId3"/>
              </a:buBlip>
            </a:pPr>
            <a:r>
              <a:rPr lang="zh-CN" altLang="en-US" sz="2400" dirty="0">
                <a:solidFill>
                  <a:srgbClr val="FF0000"/>
                </a:solidFill>
                <a:latin typeface="黑体" pitchFamily="49" charset="-122"/>
                <a:ea typeface="黑体" pitchFamily="49" charset="-122"/>
              </a:rPr>
              <a:t>促进</a:t>
            </a:r>
            <a:r>
              <a:rPr lang="zh-CN" altLang="en-US" sz="2400" dirty="0">
                <a:latin typeface="黑体" pitchFamily="49" charset="-122"/>
                <a:ea typeface="黑体" pitchFamily="49" charset="-122"/>
              </a:rPr>
              <a:t>高效智能的下一代计算与数据分析技术创新</a:t>
            </a:r>
            <a:endParaRPr lang="en-US" altLang="zh-CN" sz="2400" dirty="0">
              <a:latin typeface="黑体" pitchFamily="49" charset="-122"/>
              <a:ea typeface="黑体" pitchFamily="49" charset="-122"/>
            </a:endParaRPr>
          </a:p>
          <a:p>
            <a:pPr marL="342900" lvl="1" indent="-342900">
              <a:spcBef>
                <a:spcPct val="20000"/>
              </a:spcBef>
              <a:buFont typeface="Wingdings" pitchFamily="2" charset="2"/>
              <a:buBlip>
                <a:blip r:embed="rId3"/>
              </a:buBlip>
            </a:pPr>
            <a:r>
              <a:rPr lang="zh-CN" altLang="en-US" sz="2400" dirty="0">
                <a:latin typeface="黑体" pitchFamily="49" charset="-122"/>
                <a:ea typeface="黑体" pitchFamily="49" charset="-122"/>
              </a:rPr>
              <a:t>通过以数据为中心的智能机器、系统及应用</a:t>
            </a:r>
            <a:r>
              <a:rPr lang="zh-CN" altLang="en-US" sz="2400" dirty="0">
                <a:solidFill>
                  <a:srgbClr val="FF0000"/>
                </a:solidFill>
                <a:latin typeface="黑体" pitchFamily="49" charset="-122"/>
                <a:ea typeface="黑体" pitchFamily="49" charset="-122"/>
              </a:rPr>
              <a:t>改变未来</a:t>
            </a:r>
            <a:endParaRPr lang="zh-CN" altLang="en-US" sz="2400" dirty="0">
              <a:latin typeface="黑体" pitchFamily="49" charset="-122"/>
              <a:ea typeface="黑体" pitchFamily="49" charset="-122"/>
            </a:endParaRPr>
          </a:p>
        </p:txBody>
      </p:sp>
      <p:pic>
        <p:nvPicPr>
          <p:cNvPr id="10" name="图片 2"/>
          <p:cNvPicPr>
            <a:picLocks noChangeAspect="1"/>
          </p:cNvPicPr>
          <p:nvPr/>
        </p:nvPicPr>
        <p:blipFill>
          <a:blip r:embed="rId4"/>
          <a:srcRect/>
          <a:stretch>
            <a:fillRect/>
          </a:stretch>
        </p:blipFill>
        <p:spPr bwMode="auto">
          <a:xfrm>
            <a:off x="655638" y="928670"/>
            <a:ext cx="7874000" cy="36004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p:txBody>
          <a:bodyPr/>
          <a:lstStyle/>
          <a:p>
            <a:pPr>
              <a:defRPr/>
            </a:pPr>
            <a:fld id="{3AD224E6-15A8-4E74-8987-281A30D56C8B}" type="slidenum">
              <a:rPr lang="zh-CN" altLang="en-US" smtClean="0"/>
              <a:pPr>
                <a:defRPr/>
              </a:pPr>
              <a:t>6</a:t>
            </a:fld>
            <a:endParaRPr lang="zh-CN" altLang="en-US" dirty="0"/>
          </a:p>
        </p:txBody>
      </p:sp>
      <p:pic>
        <p:nvPicPr>
          <p:cNvPr id="5" name="Picture 2"/>
          <p:cNvPicPr>
            <a:picLocks noChangeAspect="1" noChangeArrowheads="1"/>
          </p:cNvPicPr>
          <p:nvPr/>
        </p:nvPicPr>
        <p:blipFill>
          <a:blip r:embed="rId2"/>
          <a:srcRect/>
          <a:stretch>
            <a:fillRect/>
          </a:stretch>
        </p:blipFill>
        <p:spPr bwMode="auto">
          <a:xfrm>
            <a:off x="71406" y="2571744"/>
            <a:ext cx="1857388" cy="1727200"/>
          </a:xfrm>
          <a:prstGeom prst="rect">
            <a:avLst/>
          </a:prstGeom>
          <a:noFill/>
          <a:ln w="9525">
            <a:noFill/>
            <a:miter lim="800000"/>
            <a:headEnd/>
            <a:tailEnd/>
          </a:ln>
        </p:spPr>
      </p:pic>
      <p:sp>
        <p:nvSpPr>
          <p:cNvPr id="6" name="标题 1"/>
          <p:cNvSpPr>
            <a:spLocks noGrp="1"/>
          </p:cNvSpPr>
          <p:nvPr>
            <p:ph type="title" idx="4294967295"/>
          </p:nvPr>
        </p:nvSpPr>
        <p:spPr>
          <a:xfrm>
            <a:off x="241300" y="214295"/>
            <a:ext cx="8626475" cy="642937"/>
          </a:xfrm>
        </p:spPr>
        <p:txBody>
          <a:bodyPr/>
          <a:lstStyle/>
          <a:p>
            <a:pPr marL="914400" indent="-914400" algn="l">
              <a:defRPr/>
            </a:pPr>
            <a:r>
              <a:rPr lang="zh-CN" altLang="en-US" sz="3600" b="1" kern="1200" dirty="0" smtClean="0">
                <a:solidFill>
                  <a:srgbClr val="000099"/>
                </a:solidFill>
                <a:latin typeface="Arial Unicode MS" pitchFamily="34" charset="-122"/>
                <a:ea typeface="黑体" pitchFamily="49" charset="-122"/>
                <a:sym typeface="黑体" panose="02010609060101010101" pitchFamily="49" charset="-122"/>
              </a:rPr>
              <a:t>研究方向与机构设置</a:t>
            </a:r>
          </a:p>
        </p:txBody>
      </p:sp>
      <p:sp>
        <p:nvSpPr>
          <p:cNvPr id="7" name="TextBox 3"/>
          <p:cNvSpPr txBox="1">
            <a:spLocks noChangeArrowheads="1"/>
          </p:cNvSpPr>
          <p:nvPr/>
        </p:nvSpPr>
        <p:spPr bwMode="auto">
          <a:xfrm>
            <a:off x="1142976" y="979511"/>
            <a:ext cx="3571900" cy="4918269"/>
          </a:xfrm>
          <a:prstGeom prst="rect">
            <a:avLst/>
          </a:prstGeom>
          <a:noFill/>
          <a:ln w="9525">
            <a:noFill/>
            <a:miter lim="800000"/>
            <a:headEnd/>
            <a:tailEnd/>
          </a:ln>
        </p:spPr>
        <p:txBody>
          <a:bodyPr wrap="square" rIns="0">
            <a:spAutoFit/>
          </a:bodyPr>
          <a:lstStyle/>
          <a:p>
            <a:pPr marL="342900" indent="-342900">
              <a:spcBef>
                <a:spcPct val="20000"/>
              </a:spcBef>
              <a:buFont typeface="Wingdings" pitchFamily="2" charset="2"/>
              <a:buBlip>
                <a:blip r:embed="rId3"/>
              </a:buBlip>
            </a:pPr>
            <a:r>
              <a:rPr lang="zh-CN" altLang="en-US" sz="1600" dirty="0">
                <a:solidFill>
                  <a:srgbClr val="FF0000"/>
                </a:solidFill>
                <a:latin typeface="黑体" pitchFamily="49" charset="-122"/>
                <a:ea typeface="黑体" pitchFamily="49" charset="-122"/>
              </a:rPr>
              <a:t>瓶颈</a:t>
            </a:r>
            <a:r>
              <a:rPr lang="en-US" altLang="zh-CN" sz="1600" dirty="0">
                <a:solidFill>
                  <a:srgbClr val="FF0000"/>
                </a:solidFill>
                <a:latin typeface="黑体" pitchFamily="49" charset="-122"/>
                <a:ea typeface="黑体" pitchFamily="49" charset="-122"/>
              </a:rPr>
              <a:t>1</a:t>
            </a:r>
            <a:r>
              <a:rPr lang="zh-CN" altLang="en-US" sz="1600" dirty="0">
                <a:solidFill>
                  <a:srgbClr val="FF0000"/>
                </a:solidFill>
                <a:latin typeface="黑体" pitchFamily="49" charset="-122"/>
                <a:ea typeface="黑体" pitchFamily="49" charset="-122"/>
              </a:rPr>
              <a:t>：计算的有效性遇到障碍</a:t>
            </a:r>
            <a:endParaRPr lang="en-US" altLang="zh-CN" sz="1600" dirty="0">
              <a:solidFill>
                <a:srgbClr val="FF0000"/>
              </a:solidFill>
              <a:latin typeface="黑体" pitchFamily="49" charset="-122"/>
              <a:ea typeface="黑体" pitchFamily="49" charset="-122"/>
            </a:endParaRPr>
          </a:p>
          <a:p>
            <a:pPr marL="1085850" lvl="1" indent="-342900">
              <a:spcBef>
                <a:spcPct val="20000"/>
              </a:spcBef>
              <a:buFont typeface="Wingdings" pitchFamily="2" charset="2"/>
              <a:buBlip>
                <a:blip r:embed="rId3"/>
              </a:buBlip>
            </a:pPr>
            <a:r>
              <a:rPr lang="zh-CN" altLang="en-US" sz="1400" dirty="0">
                <a:latin typeface="黑体" pitchFamily="49" charset="-122"/>
                <a:ea typeface="黑体" pitchFamily="49" charset="-122"/>
              </a:rPr>
              <a:t>计算的有效性：</a:t>
            </a:r>
            <a:endParaRPr lang="en-US" altLang="zh-CN" sz="1400" dirty="0">
              <a:latin typeface="黑体" pitchFamily="49" charset="-122"/>
              <a:ea typeface="黑体" pitchFamily="49" charset="-122"/>
            </a:endParaRPr>
          </a:p>
          <a:p>
            <a:pPr marL="1085850" lvl="1" indent="-342900">
              <a:spcBef>
                <a:spcPct val="20000"/>
              </a:spcBef>
              <a:buFont typeface="Wingdings" pitchFamily="2" charset="2"/>
              <a:buBlip>
                <a:blip r:embed="rId3"/>
              </a:buBlip>
            </a:pPr>
            <a:r>
              <a:rPr lang="zh-CN" altLang="en-US" sz="1400" dirty="0">
                <a:latin typeface="黑体" pitchFamily="49" charset="-122"/>
                <a:ea typeface="黑体" pitchFamily="49" charset="-122"/>
              </a:rPr>
              <a:t>认识数据的内在特征，复杂网络、数学（统计）方法</a:t>
            </a:r>
            <a:endParaRPr lang="en-US" altLang="zh-CN" sz="1400" dirty="0">
              <a:latin typeface="黑体" pitchFamily="49" charset="-122"/>
              <a:ea typeface="黑体" pitchFamily="49" charset="-122"/>
            </a:endParaRPr>
          </a:p>
          <a:p>
            <a:pPr marL="342900" indent="-342900">
              <a:spcBef>
                <a:spcPct val="20000"/>
              </a:spcBef>
              <a:buFont typeface="Wingdings" pitchFamily="2" charset="2"/>
              <a:buBlip>
                <a:blip r:embed="rId3"/>
              </a:buBlip>
            </a:pPr>
            <a:endParaRPr lang="en-US" altLang="zh-CN" sz="1600" dirty="0">
              <a:latin typeface="黑体" pitchFamily="49" charset="-122"/>
              <a:ea typeface="黑体" pitchFamily="49" charset="-122"/>
            </a:endParaRPr>
          </a:p>
          <a:p>
            <a:pPr marL="342900" indent="-342900">
              <a:spcBef>
                <a:spcPct val="20000"/>
              </a:spcBef>
              <a:buFont typeface="Wingdings" pitchFamily="2" charset="2"/>
              <a:buBlip>
                <a:blip r:embed="rId3"/>
              </a:buBlip>
            </a:pPr>
            <a:r>
              <a:rPr lang="zh-CN" altLang="en-US" sz="1600" dirty="0">
                <a:solidFill>
                  <a:srgbClr val="FF0000"/>
                </a:solidFill>
                <a:latin typeface="黑体" pitchFamily="49" charset="-122"/>
                <a:ea typeface="黑体" pitchFamily="49" charset="-122"/>
              </a:rPr>
              <a:t>瓶颈</a:t>
            </a:r>
            <a:r>
              <a:rPr lang="en-US" altLang="zh-CN" sz="1600" dirty="0">
                <a:solidFill>
                  <a:srgbClr val="FF0000"/>
                </a:solidFill>
                <a:latin typeface="黑体" pitchFamily="49" charset="-122"/>
                <a:ea typeface="黑体" pitchFamily="49" charset="-122"/>
              </a:rPr>
              <a:t>2</a:t>
            </a:r>
            <a:r>
              <a:rPr lang="zh-CN" altLang="en-US" sz="1600" dirty="0">
                <a:solidFill>
                  <a:srgbClr val="FF0000"/>
                </a:solidFill>
                <a:latin typeface="黑体" pitchFamily="49" charset="-122"/>
                <a:ea typeface="黑体" pitchFamily="49" charset="-122"/>
              </a:rPr>
              <a:t>：能耗成为突出问题</a:t>
            </a:r>
            <a:endParaRPr lang="en-US" altLang="zh-CN" sz="1600" dirty="0">
              <a:solidFill>
                <a:srgbClr val="FF0000"/>
              </a:solidFill>
              <a:latin typeface="黑体" pitchFamily="49" charset="-122"/>
              <a:ea typeface="黑体" pitchFamily="49" charset="-122"/>
            </a:endParaRPr>
          </a:p>
          <a:p>
            <a:pPr marL="1085850" lvl="1" indent="-342900">
              <a:spcBef>
                <a:spcPct val="20000"/>
              </a:spcBef>
              <a:buFont typeface="Wingdings" pitchFamily="2" charset="2"/>
              <a:buBlip>
                <a:blip r:embed="rId3"/>
              </a:buBlip>
            </a:pPr>
            <a:r>
              <a:rPr lang="zh-CN" altLang="en-US" sz="1400" dirty="0">
                <a:latin typeface="黑体" pitchFamily="49" charset="-122"/>
                <a:ea typeface="黑体" pitchFamily="49" charset="-122"/>
              </a:rPr>
              <a:t>随着规模增大，调度复杂，计算系统功耗问题日益突出</a:t>
            </a:r>
            <a:endParaRPr lang="en-US" altLang="zh-CN" sz="1400" dirty="0">
              <a:latin typeface="黑体" pitchFamily="49" charset="-122"/>
              <a:ea typeface="黑体" pitchFamily="49" charset="-122"/>
            </a:endParaRPr>
          </a:p>
          <a:p>
            <a:pPr marL="1085850" lvl="1" indent="-342900">
              <a:spcBef>
                <a:spcPct val="20000"/>
              </a:spcBef>
              <a:buFont typeface="Wingdings" pitchFamily="2" charset="2"/>
              <a:buBlip>
                <a:blip r:embed="rId3"/>
              </a:buBlip>
            </a:pPr>
            <a:r>
              <a:rPr lang="zh-CN" altLang="en-US" sz="1400" dirty="0">
                <a:latin typeface="黑体" pitchFamily="49" charset="-122"/>
                <a:ea typeface="黑体" pitchFamily="49" charset="-122"/>
              </a:rPr>
              <a:t>传统存算分离的结构，产生大量的数据搬移开销</a:t>
            </a:r>
            <a:endParaRPr lang="en-US" altLang="zh-CN" sz="1400" dirty="0">
              <a:latin typeface="黑体" pitchFamily="49" charset="-122"/>
              <a:ea typeface="黑体" pitchFamily="49" charset="-122"/>
            </a:endParaRPr>
          </a:p>
          <a:p>
            <a:pPr marL="1085850" lvl="1" indent="-342900">
              <a:spcBef>
                <a:spcPct val="20000"/>
              </a:spcBef>
              <a:buFont typeface="Wingdings" pitchFamily="2" charset="2"/>
              <a:buBlip>
                <a:blip r:embed="rId3"/>
              </a:buBlip>
            </a:pPr>
            <a:r>
              <a:rPr lang="zh-CN" altLang="en-US" sz="1400" dirty="0">
                <a:latin typeface="黑体" pitchFamily="49" charset="-122"/>
                <a:ea typeface="黑体" pitchFamily="49" charset="-122"/>
              </a:rPr>
              <a:t>传统的计算和存储器件“功耗”不友好</a:t>
            </a:r>
            <a:endParaRPr lang="en-US" altLang="zh-CN" sz="1400" dirty="0">
              <a:latin typeface="黑体" pitchFamily="49" charset="-122"/>
              <a:ea typeface="黑体" pitchFamily="49" charset="-122"/>
            </a:endParaRPr>
          </a:p>
          <a:p>
            <a:pPr marL="342900" indent="-342900">
              <a:spcBef>
                <a:spcPct val="20000"/>
              </a:spcBef>
              <a:buFont typeface="Wingdings" pitchFamily="2" charset="2"/>
              <a:buBlip>
                <a:blip r:embed="rId3"/>
              </a:buBlip>
            </a:pPr>
            <a:endParaRPr lang="en-US" altLang="zh-CN" sz="1600" dirty="0">
              <a:latin typeface="黑体" pitchFamily="49" charset="-122"/>
              <a:ea typeface="黑体" pitchFamily="49" charset="-122"/>
            </a:endParaRPr>
          </a:p>
          <a:p>
            <a:pPr marL="342900" indent="-342900">
              <a:spcBef>
                <a:spcPct val="20000"/>
              </a:spcBef>
              <a:buFont typeface="Wingdings" pitchFamily="2" charset="2"/>
              <a:buBlip>
                <a:blip r:embed="rId3"/>
              </a:buBlip>
            </a:pPr>
            <a:r>
              <a:rPr lang="zh-CN" altLang="en-US" sz="1600" dirty="0">
                <a:solidFill>
                  <a:srgbClr val="FF0000"/>
                </a:solidFill>
                <a:latin typeface="黑体" pitchFamily="49" charset="-122"/>
                <a:ea typeface="黑体" pitchFamily="49" charset="-122"/>
              </a:rPr>
              <a:t>瓶颈</a:t>
            </a:r>
            <a:r>
              <a:rPr lang="en-US" altLang="zh-CN" sz="1600" dirty="0">
                <a:solidFill>
                  <a:srgbClr val="FF0000"/>
                </a:solidFill>
                <a:latin typeface="黑体" pitchFamily="49" charset="-122"/>
                <a:ea typeface="黑体" pitchFamily="49" charset="-122"/>
              </a:rPr>
              <a:t>3</a:t>
            </a:r>
            <a:r>
              <a:rPr lang="zh-CN" altLang="en-US" sz="1600" dirty="0">
                <a:solidFill>
                  <a:srgbClr val="FF0000"/>
                </a:solidFill>
                <a:latin typeface="黑体" pitchFamily="49" charset="-122"/>
                <a:ea typeface="黑体" pitchFamily="49" charset="-122"/>
              </a:rPr>
              <a:t>：学习效率和灵活性</a:t>
            </a:r>
            <a:endParaRPr lang="en-US" altLang="zh-CN" sz="1600" dirty="0">
              <a:solidFill>
                <a:srgbClr val="FF0000"/>
              </a:solidFill>
              <a:latin typeface="黑体" pitchFamily="49" charset="-122"/>
              <a:ea typeface="黑体" pitchFamily="49" charset="-122"/>
            </a:endParaRPr>
          </a:p>
          <a:p>
            <a:pPr marL="1085850" lvl="1" indent="-342900">
              <a:spcBef>
                <a:spcPct val="20000"/>
              </a:spcBef>
              <a:buFont typeface="Wingdings" pitchFamily="2" charset="2"/>
              <a:buBlip>
                <a:blip r:embed="rId3"/>
              </a:buBlip>
            </a:pPr>
            <a:r>
              <a:rPr lang="zh-CN" altLang="en-US" sz="1400" dirty="0">
                <a:latin typeface="黑体" pitchFamily="49" charset="-122"/>
                <a:ea typeface="黑体" pitchFamily="49" charset="-122"/>
              </a:rPr>
              <a:t>学习效率：需要大量的输入数据及标定数据，学习效率低</a:t>
            </a:r>
          </a:p>
          <a:p>
            <a:pPr marL="1085850" lvl="1" indent="-342900">
              <a:spcBef>
                <a:spcPct val="20000"/>
              </a:spcBef>
              <a:buFont typeface="Wingdings" pitchFamily="2" charset="2"/>
              <a:buBlip>
                <a:blip r:embed="rId3"/>
              </a:buBlip>
            </a:pPr>
            <a:r>
              <a:rPr lang="zh-CN" altLang="en-US" sz="1400" dirty="0">
                <a:latin typeface="黑体" pitchFamily="49" charset="-122"/>
                <a:ea typeface="黑体" pitchFamily="49" charset="-122"/>
              </a:rPr>
              <a:t>灵活性：普遍缺乏“类比、联想”等学习功能</a:t>
            </a:r>
            <a:endParaRPr lang="en-US" altLang="zh-CN" sz="1400" dirty="0">
              <a:latin typeface="黑体" pitchFamily="49" charset="-122"/>
              <a:ea typeface="黑体" pitchFamily="49" charset="-122"/>
            </a:endParaRPr>
          </a:p>
          <a:p>
            <a:pPr marL="342900" indent="-342900">
              <a:spcBef>
                <a:spcPct val="20000"/>
              </a:spcBef>
              <a:buFont typeface="Wingdings" pitchFamily="2" charset="2"/>
              <a:buBlip>
                <a:blip r:embed="rId3"/>
              </a:buBlip>
            </a:pPr>
            <a:endParaRPr lang="zh-CN" altLang="en-US" sz="1600" dirty="0">
              <a:latin typeface="黑体" pitchFamily="49" charset="-122"/>
              <a:ea typeface="黑体" pitchFamily="49" charset="-122"/>
            </a:endParaRPr>
          </a:p>
        </p:txBody>
      </p:sp>
      <p:sp>
        <p:nvSpPr>
          <p:cNvPr id="8" name="右箭头 7"/>
          <p:cNvSpPr/>
          <p:nvPr/>
        </p:nvSpPr>
        <p:spPr bwMode="auto">
          <a:xfrm>
            <a:off x="4721225" y="1268436"/>
            <a:ext cx="396875" cy="501650"/>
          </a:xfrm>
          <a:prstGeom prst="rightArrow">
            <a:avLst/>
          </a:prstGeom>
          <a:solidFill>
            <a:srgbClr val="FF0000"/>
          </a:solidFill>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36000" rIns="36000" anchor="ctr"/>
          <a:lstStyle/>
          <a:p>
            <a:pPr algn="ctr">
              <a:buFont typeface="Arial" panose="020B0604020202020204" pitchFamily="34" charset="0"/>
              <a:buNone/>
              <a:defRPr/>
            </a:pPr>
            <a:endParaRPr lang="zh-CN" altLang="en-US" sz="2200" noProof="1">
              <a:ln>
                <a:solidFill>
                  <a:schemeClr val="bg1"/>
                </a:solidFill>
              </a:ln>
              <a:solidFill>
                <a:schemeClr val="bg1"/>
              </a:solidFill>
              <a:latin typeface="+mn-ea"/>
            </a:endParaRPr>
          </a:p>
        </p:txBody>
      </p:sp>
      <p:sp>
        <p:nvSpPr>
          <p:cNvPr id="9" name="右箭头 8"/>
          <p:cNvSpPr/>
          <p:nvPr/>
        </p:nvSpPr>
        <p:spPr bwMode="auto">
          <a:xfrm>
            <a:off x="4721225" y="3211536"/>
            <a:ext cx="396875" cy="504825"/>
          </a:xfrm>
          <a:prstGeom prst="rightArrow">
            <a:avLst/>
          </a:prstGeom>
          <a:solidFill>
            <a:srgbClr val="FF0000"/>
          </a:solidFill>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36000" rIns="36000" anchor="ctr"/>
          <a:lstStyle/>
          <a:p>
            <a:pPr algn="ctr">
              <a:buFont typeface="Arial" panose="020B0604020202020204" pitchFamily="34" charset="0"/>
              <a:buNone/>
              <a:defRPr/>
            </a:pPr>
            <a:endParaRPr lang="zh-CN" altLang="en-US" sz="2200" noProof="1">
              <a:ln>
                <a:solidFill>
                  <a:schemeClr val="bg1"/>
                </a:solidFill>
              </a:ln>
              <a:solidFill>
                <a:schemeClr val="bg1"/>
              </a:solidFill>
              <a:latin typeface="+mn-ea"/>
            </a:endParaRPr>
          </a:p>
        </p:txBody>
      </p:sp>
      <p:sp>
        <p:nvSpPr>
          <p:cNvPr id="10" name="右箭头 9"/>
          <p:cNvSpPr/>
          <p:nvPr/>
        </p:nvSpPr>
        <p:spPr bwMode="auto">
          <a:xfrm>
            <a:off x="4751388" y="5011761"/>
            <a:ext cx="396875" cy="504825"/>
          </a:xfrm>
          <a:prstGeom prst="rightArrow">
            <a:avLst/>
          </a:prstGeom>
          <a:solidFill>
            <a:srgbClr val="FF0000"/>
          </a:solidFill>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36000" rIns="36000" anchor="ctr"/>
          <a:lstStyle/>
          <a:p>
            <a:pPr algn="ctr">
              <a:buFont typeface="Arial" panose="020B0604020202020204" pitchFamily="34" charset="0"/>
              <a:buNone/>
              <a:defRPr/>
            </a:pPr>
            <a:endParaRPr lang="zh-CN" altLang="en-US" sz="2200" noProof="1">
              <a:ln>
                <a:solidFill>
                  <a:schemeClr val="bg1"/>
                </a:solidFill>
              </a:ln>
              <a:solidFill>
                <a:schemeClr val="bg1"/>
              </a:solidFill>
              <a:latin typeface="+mn-ea"/>
            </a:endParaRPr>
          </a:p>
        </p:txBody>
      </p:sp>
      <p:sp>
        <p:nvSpPr>
          <p:cNvPr id="11" name="圆角矩形 10"/>
          <p:cNvSpPr/>
          <p:nvPr/>
        </p:nvSpPr>
        <p:spPr bwMode="auto">
          <a:xfrm>
            <a:off x="5189586" y="1122956"/>
            <a:ext cx="2550766" cy="1080120"/>
          </a:xfrm>
          <a:prstGeom prst="roundRect">
            <a:avLst/>
          </a:prstGeom>
          <a:solidFill>
            <a:schemeClr val="accent2"/>
          </a:solidFill>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36000" rIns="36000" anchor="ctr"/>
          <a:lstStyle/>
          <a:p>
            <a:pPr algn="ctr">
              <a:buFont typeface="Arial" panose="020B0604020202020204" pitchFamily="34" charset="0"/>
              <a:buNone/>
              <a:defRPr/>
            </a:pPr>
            <a:r>
              <a:rPr lang="zh-CN" altLang="en-US" sz="2000" noProof="1">
                <a:ln>
                  <a:solidFill>
                    <a:schemeClr val="bg1"/>
                  </a:solidFill>
                </a:ln>
                <a:solidFill>
                  <a:schemeClr val="bg1"/>
                </a:solidFill>
                <a:latin typeface="+mn-ea"/>
              </a:rPr>
              <a:t>数据科学与计算智能</a:t>
            </a:r>
          </a:p>
        </p:txBody>
      </p:sp>
      <p:sp>
        <p:nvSpPr>
          <p:cNvPr id="12" name="圆角矩形 11"/>
          <p:cNvSpPr/>
          <p:nvPr/>
        </p:nvSpPr>
        <p:spPr bwMode="auto">
          <a:xfrm>
            <a:off x="5189586" y="2995164"/>
            <a:ext cx="2550766" cy="1080120"/>
          </a:xfrm>
          <a:prstGeom prst="roundRect">
            <a:avLst/>
          </a:prstGeom>
          <a:solidFill>
            <a:schemeClr val="accent2"/>
          </a:solidFill>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36000" rIns="36000" anchor="ctr"/>
          <a:lstStyle/>
          <a:p>
            <a:pPr algn="ctr">
              <a:defRPr/>
            </a:pPr>
            <a:r>
              <a:rPr lang="zh-CN" altLang="en-US" sz="2000" noProof="1">
                <a:ln>
                  <a:solidFill>
                    <a:schemeClr val="bg1"/>
                  </a:solidFill>
                </a:ln>
                <a:solidFill>
                  <a:schemeClr val="bg1"/>
                </a:solidFill>
                <a:latin typeface="+mn-ea"/>
              </a:rPr>
              <a:t>新型计算技术与系统</a:t>
            </a:r>
          </a:p>
        </p:txBody>
      </p:sp>
      <p:sp>
        <p:nvSpPr>
          <p:cNvPr id="13" name="圆角矩形 12"/>
          <p:cNvSpPr/>
          <p:nvPr/>
        </p:nvSpPr>
        <p:spPr bwMode="auto">
          <a:xfrm>
            <a:off x="5189586" y="4795364"/>
            <a:ext cx="2550766" cy="1080120"/>
          </a:xfrm>
          <a:prstGeom prst="roundRect">
            <a:avLst/>
          </a:prstGeom>
          <a:solidFill>
            <a:schemeClr val="accent2"/>
          </a:solidFill>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36000" rIns="36000" anchor="ctr"/>
          <a:lstStyle/>
          <a:p>
            <a:pPr algn="ctr">
              <a:buFont typeface="Arial" panose="020B0604020202020204" pitchFamily="34" charset="0"/>
              <a:buNone/>
              <a:defRPr/>
            </a:pPr>
            <a:r>
              <a:rPr lang="zh-CN" altLang="en-US" sz="2000" noProof="1">
                <a:ln>
                  <a:solidFill>
                    <a:schemeClr val="bg1"/>
                  </a:solidFill>
                </a:ln>
                <a:solidFill>
                  <a:schemeClr val="bg1"/>
                </a:solidFill>
                <a:latin typeface="+mn-ea"/>
              </a:rPr>
              <a:t>认知机理与仿真</a:t>
            </a:r>
          </a:p>
        </p:txBody>
      </p:sp>
      <p:sp>
        <p:nvSpPr>
          <p:cNvPr id="14" name="下箭头 13"/>
          <p:cNvSpPr/>
          <p:nvPr/>
        </p:nvSpPr>
        <p:spPr bwMode="auto">
          <a:xfrm>
            <a:off x="6018213" y="2347936"/>
            <a:ext cx="569912" cy="574675"/>
          </a:xfrm>
          <a:prstGeom prst="downArrow">
            <a:avLst/>
          </a:prstGeom>
          <a:solidFill>
            <a:srgbClr val="FF0000"/>
          </a:solidFill>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36000" rIns="36000" anchor="ctr"/>
          <a:lstStyle/>
          <a:p>
            <a:pPr algn="ctr">
              <a:buFont typeface="Arial" panose="020B0604020202020204" pitchFamily="34" charset="0"/>
              <a:buNone/>
              <a:defRPr/>
            </a:pPr>
            <a:endParaRPr lang="zh-CN" altLang="en-US" sz="2200" noProof="1">
              <a:ln>
                <a:solidFill>
                  <a:schemeClr val="bg1"/>
                </a:solidFill>
              </a:ln>
              <a:solidFill>
                <a:schemeClr val="bg1"/>
              </a:solidFill>
              <a:latin typeface="+mn-ea"/>
            </a:endParaRPr>
          </a:p>
        </p:txBody>
      </p:sp>
      <p:sp>
        <p:nvSpPr>
          <p:cNvPr id="15" name="下箭头 14"/>
          <p:cNvSpPr>
            <a:spLocks noChangeArrowheads="1"/>
          </p:cNvSpPr>
          <p:nvPr/>
        </p:nvSpPr>
        <p:spPr bwMode="auto">
          <a:xfrm rot="10800000">
            <a:off x="6084888" y="4087836"/>
            <a:ext cx="574675" cy="577850"/>
          </a:xfrm>
          <a:prstGeom prst="downArrow">
            <a:avLst>
              <a:gd name="adj1" fmla="val 50000"/>
              <a:gd name="adj2" fmla="val 50138"/>
            </a:avLst>
          </a:prstGeom>
          <a:solidFill>
            <a:srgbClr val="FF0000"/>
          </a:solidFill>
          <a:ln>
            <a:headEnd/>
            <a:tailEnd/>
          </a:ln>
        </p:spPr>
        <p:style>
          <a:lnRef idx="2">
            <a:schemeClr val="accent1">
              <a:shade val="50000"/>
            </a:schemeClr>
          </a:lnRef>
          <a:fillRef idx="1">
            <a:schemeClr val="accent1"/>
          </a:fillRef>
          <a:effectRef idx="0">
            <a:schemeClr val="accent1"/>
          </a:effectRef>
          <a:fontRef idx="minor">
            <a:schemeClr val="lt1"/>
          </a:fontRef>
        </p:style>
        <p:txBody>
          <a:bodyPr rot="10800000" lIns="36000" rIns="36000" anchor="ctr"/>
          <a:lstStyle/>
          <a:p>
            <a:pPr algn="ctr">
              <a:buFont typeface="Arial" panose="020B0604020202020204" pitchFamily="34" charset="0"/>
              <a:buNone/>
              <a:defRPr/>
            </a:pPr>
            <a:endParaRPr lang="zh-CN" altLang="en-US" sz="2200" noProof="1">
              <a:ln>
                <a:solidFill>
                  <a:schemeClr val="bg1"/>
                </a:solidFill>
              </a:ln>
              <a:solidFill>
                <a:schemeClr val="bg1"/>
              </a:solidFill>
              <a:latin typeface="+mn-ea"/>
            </a:endParaRPr>
          </a:p>
        </p:txBody>
      </p:sp>
      <p:sp>
        <p:nvSpPr>
          <p:cNvPr id="16" name="右箭头 15"/>
          <p:cNvSpPr/>
          <p:nvPr/>
        </p:nvSpPr>
        <p:spPr bwMode="auto">
          <a:xfrm>
            <a:off x="7740650" y="3246461"/>
            <a:ext cx="503238" cy="504825"/>
          </a:xfrm>
          <a:prstGeom prst="rightArrow">
            <a:avLst/>
          </a:prstGeom>
          <a:solidFill>
            <a:srgbClr val="FF0000"/>
          </a:solidFill>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36000" rIns="36000" anchor="ctr"/>
          <a:lstStyle/>
          <a:p>
            <a:pPr algn="ctr">
              <a:buFont typeface="Arial" panose="020B0604020202020204" pitchFamily="34" charset="0"/>
              <a:buNone/>
              <a:defRPr/>
            </a:pPr>
            <a:endParaRPr lang="zh-CN" altLang="en-US" sz="2200" noProof="1">
              <a:ln>
                <a:solidFill>
                  <a:schemeClr val="bg1"/>
                </a:solidFill>
              </a:ln>
              <a:solidFill>
                <a:schemeClr val="bg1"/>
              </a:solidFill>
              <a:latin typeface="+mn-ea"/>
            </a:endParaRPr>
          </a:p>
        </p:txBody>
      </p:sp>
      <p:sp>
        <p:nvSpPr>
          <p:cNvPr id="17" name="圆角矩形 16"/>
          <p:cNvSpPr/>
          <p:nvPr/>
        </p:nvSpPr>
        <p:spPr bwMode="auto">
          <a:xfrm>
            <a:off x="8172400" y="1122956"/>
            <a:ext cx="792088" cy="4752528"/>
          </a:xfrm>
          <a:prstGeom prst="roundRect">
            <a:avLst/>
          </a:prstGeom>
          <a:solidFill>
            <a:schemeClr val="accent2"/>
          </a:solidFill>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36000" rIns="36000" anchor="ctr"/>
          <a:lstStyle/>
          <a:p>
            <a:pPr algn="ctr">
              <a:defRPr/>
            </a:pPr>
            <a:endParaRPr lang="en-US" altLang="zh-CN" sz="2000" noProof="1">
              <a:ln>
                <a:solidFill>
                  <a:schemeClr val="bg1"/>
                </a:solidFill>
              </a:ln>
              <a:solidFill>
                <a:schemeClr val="bg1"/>
              </a:solidFill>
              <a:latin typeface="+mn-ea"/>
            </a:endParaRPr>
          </a:p>
          <a:p>
            <a:pPr algn="ctr">
              <a:defRPr/>
            </a:pPr>
            <a:r>
              <a:rPr lang="zh-CN" altLang="en-US" sz="2000" noProof="1">
                <a:ln>
                  <a:solidFill>
                    <a:schemeClr val="bg1"/>
                  </a:solidFill>
                </a:ln>
                <a:solidFill>
                  <a:schemeClr val="bg1"/>
                </a:solidFill>
                <a:latin typeface="+mn-ea"/>
              </a:rPr>
              <a:t>数据工程与</a:t>
            </a:r>
            <a:endParaRPr lang="en-US" altLang="zh-CN" sz="2000" noProof="1">
              <a:ln>
                <a:solidFill>
                  <a:schemeClr val="bg1"/>
                </a:solidFill>
              </a:ln>
              <a:solidFill>
                <a:schemeClr val="bg1"/>
              </a:solidFill>
              <a:latin typeface="+mn-ea"/>
            </a:endParaRPr>
          </a:p>
          <a:p>
            <a:pPr algn="ctr">
              <a:defRPr/>
            </a:pPr>
            <a:r>
              <a:rPr lang="zh-CN" altLang="en-US" sz="2000" noProof="1">
                <a:ln>
                  <a:solidFill>
                    <a:schemeClr val="bg1"/>
                  </a:solidFill>
                </a:ln>
                <a:solidFill>
                  <a:schemeClr val="bg1"/>
                </a:solidFill>
                <a:latin typeface="+mn-ea"/>
              </a:rPr>
              <a:t>脑机系统</a:t>
            </a:r>
          </a:p>
        </p:txBody>
      </p:sp>
      <p:sp>
        <p:nvSpPr>
          <p:cNvPr id="18" name="矩形 1"/>
          <p:cNvSpPr>
            <a:spLocks noChangeArrowheads="1"/>
          </p:cNvSpPr>
          <p:nvPr/>
        </p:nvSpPr>
        <p:spPr bwMode="auto">
          <a:xfrm>
            <a:off x="-15875" y="6162698"/>
            <a:ext cx="5970588" cy="523875"/>
          </a:xfrm>
          <a:prstGeom prst="rect">
            <a:avLst/>
          </a:prstGeom>
          <a:solidFill>
            <a:schemeClr val="bg1"/>
          </a:solidFill>
          <a:ln w="9525">
            <a:noFill/>
            <a:miter lim="800000"/>
            <a:headEnd/>
            <a:tailEnd/>
          </a:ln>
        </p:spPr>
        <p:txBody>
          <a:bodyPr>
            <a:spAutoFit/>
          </a:bodyPr>
          <a:lstStyle/>
          <a:p>
            <a:r>
              <a:rPr lang="zh-CN" altLang="en-US" sz="2800">
                <a:solidFill>
                  <a:srgbClr val="FF0000"/>
                </a:solidFill>
                <a:latin typeface="黑体" pitchFamily="49" charset="-122"/>
                <a:ea typeface="黑体" pitchFamily="49" charset="-122"/>
              </a:rPr>
              <a:t>http://www.bdbc.org.cn/</a:t>
            </a:r>
          </a:p>
        </p:txBody>
      </p:sp>
      <p:pic>
        <p:nvPicPr>
          <p:cNvPr id="19" name="图片 2"/>
          <p:cNvPicPr>
            <a:picLocks noChangeAspect="1"/>
          </p:cNvPicPr>
          <p:nvPr/>
        </p:nvPicPr>
        <p:blipFill>
          <a:blip r:embed="rId4"/>
          <a:srcRect/>
          <a:stretch>
            <a:fillRect/>
          </a:stretch>
        </p:blipFill>
        <p:spPr bwMode="auto">
          <a:xfrm>
            <a:off x="5972175" y="5946798"/>
            <a:ext cx="3151188" cy="7683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1357290" y="2857496"/>
            <a:ext cx="6072230" cy="796908"/>
          </a:xfrm>
          <a:prstGeom prst="rect">
            <a:avLst/>
          </a:prstGeom>
        </p:spPr>
        <p:txBody>
          <a:bodyPr/>
          <a:lstStyle/>
          <a:p>
            <a:pPr algn="ctr" eaLnBrk="0" hangingPunct="0"/>
            <a:r>
              <a:rPr lang="zh-CN" altLang="en-US" sz="4400" b="1" kern="0" dirty="0" smtClean="0">
                <a:solidFill>
                  <a:schemeClr val="tx2"/>
                </a:solidFill>
                <a:latin typeface="+mj-lt"/>
                <a:ea typeface="+mj-ea"/>
                <a:cs typeface="+mj-cs"/>
              </a:rPr>
              <a:t>大数据简介</a:t>
            </a:r>
          </a:p>
          <a:p>
            <a:pPr algn="ctr" eaLnBrk="0" hangingPunct="0"/>
            <a:endParaRPr kumimoji="0" lang="zh-CN" altLang="en-US" sz="4400" b="1" i="0" u="none" strike="noStrike" kern="0" cap="none" spc="0" normalizeH="0" baseline="0" noProof="0" dirty="0">
              <a:ln>
                <a:noFill/>
              </a:ln>
              <a:solidFill>
                <a:schemeClr val="tx2"/>
              </a:solidFill>
              <a:effectLst/>
              <a:uLnTx/>
              <a:uFillTx/>
              <a:latin typeface="+mj-lt"/>
              <a:ea typeface="+mj-ea"/>
              <a:cs typeface="+mj-cs"/>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3600" b="1" dirty="0" smtClean="0">
                <a:solidFill>
                  <a:srgbClr val="000099"/>
                </a:solidFill>
              </a:rPr>
              <a:t> </a:t>
            </a:r>
            <a:r>
              <a:rPr lang="zh-CN" altLang="en-US" sz="3600" b="1" dirty="0" smtClean="0">
                <a:solidFill>
                  <a:srgbClr val="000099"/>
                </a:solidFill>
              </a:rPr>
              <a:t>大数据</a:t>
            </a:r>
            <a:r>
              <a:rPr lang="en-US" altLang="zh-CN" sz="3600" b="1" dirty="0" smtClean="0">
                <a:solidFill>
                  <a:srgbClr val="000099"/>
                </a:solidFill>
              </a:rPr>
              <a:t>(</a:t>
            </a:r>
            <a:r>
              <a:rPr lang="zh-CN" altLang="en-US" sz="3600" b="1" dirty="0" smtClean="0">
                <a:solidFill>
                  <a:srgbClr val="000099"/>
                </a:solidFill>
              </a:rPr>
              <a:t>维基百科</a:t>
            </a:r>
            <a:r>
              <a:rPr lang="en-US" altLang="zh-CN" sz="3600" b="1" dirty="0" smtClean="0">
                <a:solidFill>
                  <a:srgbClr val="000099"/>
                </a:solidFill>
              </a:rPr>
              <a:t>)</a:t>
            </a:r>
            <a:endParaRPr lang="zh-CN" altLang="en-US" sz="3600" b="1" dirty="0">
              <a:solidFill>
                <a:srgbClr val="000099"/>
              </a:solidFill>
            </a:endParaRPr>
          </a:p>
        </p:txBody>
      </p:sp>
      <p:sp>
        <p:nvSpPr>
          <p:cNvPr id="3" name="内容占位符 2"/>
          <p:cNvSpPr>
            <a:spLocks noGrp="1"/>
          </p:cNvSpPr>
          <p:nvPr>
            <p:ph idx="1"/>
          </p:nvPr>
        </p:nvSpPr>
        <p:spPr>
          <a:xfrm>
            <a:off x="285720" y="836712"/>
            <a:ext cx="8501122" cy="6021288"/>
          </a:xfrm>
        </p:spPr>
        <p:txBody>
          <a:bodyPr lIns="36000" rIns="36000"/>
          <a:lstStyle/>
          <a:p>
            <a:r>
              <a:rPr lang="en-US" altLang="zh-CN" sz="2200" b="1" dirty="0" smtClean="0">
                <a:solidFill>
                  <a:srgbClr val="C00000"/>
                </a:solidFill>
                <a:latin typeface="Rockwell" pitchFamily="18" charset="0"/>
                <a:ea typeface="黑体" pitchFamily="49" charset="-122"/>
              </a:rPr>
              <a:t>[</a:t>
            </a:r>
            <a:r>
              <a:rPr lang="zh-CN" altLang="en-US" sz="2200" b="1" dirty="0" smtClean="0">
                <a:solidFill>
                  <a:srgbClr val="C00000"/>
                </a:solidFill>
                <a:latin typeface="Rockwell" pitchFamily="18" charset="0"/>
                <a:ea typeface="黑体" pitchFamily="49" charset="-122"/>
              </a:rPr>
              <a:t>英文定义</a:t>
            </a:r>
            <a:r>
              <a:rPr lang="en-US" altLang="zh-CN" sz="2200" b="1" dirty="0" smtClean="0">
                <a:solidFill>
                  <a:srgbClr val="C00000"/>
                </a:solidFill>
                <a:latin typeface="Rockwell" pitchFamily="18" charset="0"/>
                <a:ea typeface="黑体" pitchFamily="49" charset="-122"/>
              </a:rPr>
              <a:t>] </a:t>
            </a:r>
            <a:r>
              <a:rPr lang="en-US" altLang="zh-CN" sz="2200" b="1" dirty="0" smtClean="0">
                <a:latin typeface="Rockwell" pitchFamily="18" charset="0"/>
                <a:ea typeface="黑体" pitchFamily="49" charset="-122"/>
              </a:rPr>
              <a:t>Big data</a:t>
            </a:r>
            <a:r>
              <a:rPr lang="en-US" altLang="zh-CN" sz="2200" dirty="0" smtClean="0">
                <a:latin typeface="Rockwell" pitchFamily="18" charset="0"/>
                <a:ea typeface="黑体" pitchFamily="49" charset="-122"/>
              </a:rPr>
              <a:t> is the term for a collection of data sets so large and complex that it becomes difficult to process using on-hand database management tools or traditional data processing applications. </a:t>
            </a:r>
            <a:endParaRPr lang="en-US" altLang="zh-CN" sz="2200" b="1" dirty="0" smtClean="0">
              <a:latin typeface="Rockwell" pitchFamily="18" charset="0"/>
              <a:ea typeface="黑体" pitchFamily="49" charset="-122"/>
            </a:endParaRPr>
          </a:p>
          <a:p>
            <a:r>
              <a:rPr lang="en-US" altLang="zh-CN" sz="2200" b="1" dirty="0" smtClean="0">
                <a:solidFill>
                  <a:srgbClr val="C00000"/>
                </a:solidFill>
                <a:latin typeface="Rockwell" pitchFamily="18" charset="0"/>
                <a:ea typeface="黑体" pitchFamily="49" charset="-122"/>
              </a:rPr>
              <a:t>[</a:t>
            </a:r>
            <a:r>
              <a:rPr lang="zh-CN" altLang="en-US" sz="2200" b="1" dirty="0" smtClean="0">
                <a:solidFill>
                  <a:srgbClr val="C00000"/>
                </a:solidFill>
                <a:latin typeface="Rockwell" pitchFamily="18" charset="0"/>
                <a:ea typeface="黑体" pitchFamily="49" charset="-122"/>
              </a:rPr>
              <a:t>中文定义</a:t>
            </a:r>
            <a:r>
              <a:rPr lang="en-US" altLang="zh-CN" sz="2200" b="1" dirty="0" smtClean="0">
                <a:solidFill>
                  <a:srgbClr val="C00000"/>
                </a:solidFill>
                <a:latin typeface="Rockwell" pitchFamily="18" charset="0"/>
                <a:ea typeface="黑体" pitchFamily="49" charset="-122"/>
              </a:rPr>
              <a:t>]</a:t>
            </a:r>
            <a:r>
              <a:rPr lang="zh-CN" altLang="en-US" sz="2200" b="1" dirty="0" smtClean="0">
                <a:latin typeface="Rockwell" pitchFamily="18" charset="0"/>
                <a:ea typeface="黑体" pitchFamily="49" charset="-122"/>
              </a:rPr>
              <a:t>大数据</a:t>
            </a:r>
            <a:r>
              <a:rPr lang="zh-CN" altLang="en-US" sz="2200" dirty="0" smtClean="0">
                <a:latin typeface="Rockwell" pitchFamily="18" charset="0"/>
                <a:ea typeface="黑体" pitchFamily="49" charset="-122"/>
              </a:rPr>
              <a:t>或称巨量数据、海量数据、大资料，指的是所涉及的数据量规模巨大到无法通过人工，在合理时间内达到截取、管理、处理、并整理成为人类所能解读的信息</a:t>
            </a:r>
            <a:r>
              <a:rPr lang="en-US" altLang="zh-CN" sz="2200" dirty="0" smtClean="0">
                <a:latin typeface="Rockwell" pitchFamily="18" charset="0"/>
                <a:ea typeface="黑体" pitchFamily="49" charset="-122"/>
              </a:rPr>
              <a:t>[1][2]</a:t>
            </a:r>
            <a:r>
              <a:rPr lang="zh-CN" altLang="en-US" sz="2200" dirty="0" smtClean="0">
                <a:latin typeface="Rockwell" pitchFamily="18" charset="0"/>
                <a:ea typeface="黑体" pitchFamily="49" charset="-122"/>
              </a:rPr>
              <a:t>。</a:t>
            </a:r>
            <a:endParaRPr lang="en-US" altLang="zh-CN" sz="2200" dirty="0" smtClean="0">
              <a:latin typeface="Rockwell" pitchFamily="18" charset="0"/>
              <a:ea typeface="黑体" pitchFamily="49" charset="-122"/>
            </a:endParaRPr>
          </a:p>
          <a:p>
            <a:r>
              <a:rPr lang="zh-CN" altLang="en-US" sz="2200" dirty="0" smtClean="0">
                <a:latin typeface="Rockwell" pitchFamily="18" charset="0"/>
                <a:ea typeface="黑体" pitchFamily="49" charset="-122"/>
              </a:rPr>
              <a:t>在总数据量相同的情况下，与个别分析独立的小型数据集相比，将各个小型数据集合并后进行分析可得出许多额外的信息和数据关系性，可用来察觉商业趋势、判定研究质量、避免疾病扩散、打击犯罪或测定实时交通路况等；这样的用途正是大型数据集盛行的原因</a:t>
            </a:r>
            <a:r>
              <a:rPr lang="en-US" altLang="zh-CN" sz="2200" dirty="0" smtClean="0">
                <a:latin typeface="Rockwell" pitchFamily="18" charset="0"/>
                <a:ea typeface="黑体" pitchFamily="49" charset="-122"/>
              </a:rPr>
              <a:t>[3][4][5]</a:t>
            </a:r>
          </a:p>
          <a:p>
            <a:r>
              <a:rPr lang="en-US" altLang="zh-CN" sz="1400" dirty="0" smtClean="0">
                <a:latin typeface="Rockwell" pitchFamily="18" charset="0"/>
                <a:ea typeface="黑体" pitchFamily="49" charset="-122"/>
              </a:rPr>
              <a:t>[1]</a:t>
            </a:r>
            <a:r>
              <a:rPr lang="en-US" altLang="zh-CN" sz="1400" dirty="0" err="1" smtClean="0">
                <a:latin typeface="Rockwell" pitchFamily="18" charset="0"/>
                <a:ea typeface="黑体" pitchFamily="49" charset="-122"/>
              </a:rPr>
              <a:t>Kusnetzky</a:t>
            </a:r>
            <a:r>
              <a:rPr lang="en-US" altLang="zh-CN" sz="1400" dirty="0" smtClean="0">
                <a:latin typeface="Rockwell" pitchFamily="18" charset="0"/>
                <a:ea typeface="黑体" pitchFamily="49" charset="-122"/>
              </a:rPr>
              <a:t>, Dan. What is "Big Data?". ZDNet.</a:t>
            </a:r>
          </a:p>
          <a:p>
            <a:r>
              <a:rPr lang="en-US" altLang="zh-CN" sz="1400" dirty="0" smtClean="0">
                <a:latin typeface="Rockwell" pitchFamily="18" charset="0"/>
                <a:ea typeface="黑体" pitchFamily="49" charset="-122"/>
              </a:rPr>
              <a:t>[2]Vance, Ashley. Start-Up Goes After Big Data With </a:t>
            </a:r>
            <a:r>
              <a:rPr lang="en-US" altLang="zh-CN" sz="1400" dirty="0" err="1" smtClean="0">
                <a:latin typeface="Rockwell" pitchFamily="18" charset="0"/>
                <a:ea typeface="黑体" pitchFamily="49" charset="-122"/>
              </a:rPr>
              <a:t>Hadoop</a:t>
            </a:r>
            <a:r>
              <a:rPr lang="en-US" altLang="zh-CN" sz="1400" dirty="0" smtClean="0">
                <a:latin typeface="Rockwell" pitchFamily="18" charset="0"/>
                <a:ea typeface="黑体" pitchFamily="49" charset="-122"/>
              </a:rPr>
              <a:t> Helper. New York Times Blog. 2010.</a:t>
            </a:r>
          </a:p>
          <a:p>
            <a:r>
              <a:rPr lang="en-US" altLang="zh-CN" sz="1400" dirty="0" smtClean="0">
                <a:latin typeface="Rockwell" pitchFamily="18" charset="0"/>
                <a:ea typeface="黑体" pitchFamily="49" charset="-122"/>
              </a:rPr>
              <a:t>[3]Data, data everywhere. The Economist. [2010-02-25 ].</a:t>
            </a:r>
          </a:p>
          <a:p>
            <a:r>
              <a:rPr lang="en-US" altLang="zh-CN" sz="1400" dirty="0" smtClean="0">
                <a:latin typeface="Rockwell" pitchFamily="18" charset="0"/>
                <a:ea typeface="黑体" pitchFamily="49" charset="-122"/>
              </a:rPr>
              <a:t>[4] Cat Casey and Alejandra Perez. E-Discovery Special Report: The Rising Tide of Nonlinear Review. Hudson Global. [1 July 2012 ]</a:t>
            </a:r>
          </a:p>
          <a:p>
            <a:r>
              <a:rPr lang="en-US" altLang="zh-CN" sz="1400" dirty="0" smtClean="0">
                <a:latin typeface="Rockwell" pitchFamily="18" charset="0"/>
                <a:ea typeface="黑体" pitchFamily="49" charset="-122"/>
              </a:rPr>
              <a:t>[5]What Technology-Assisted Electronic Discovery Teaches Us About The Role Of Humans In Technology — Re-Humanizing Technology-Assisted Review. Forbes. [1 July 2012] </a:t>
            </a:r>
            <a:endParaRPr lang="zh-CN" altLang="en-US" sz="1400" dirty="0">
              <a:latin typeface="Rockwell" pitchFamily="18" charset="0"/>
              <a:ea typeface="黑体" pitchFamily="49" charset="-122"/>
            </a:endParaRPr>
          </a:p>
        </p:txBody>
      </p:sp>
      <p:sp>
        <p:nvSpPr>
          <p:cNvPr id="4" name="灯片编号占位符 4"/>
          <p:cNvSpPr txBox="1">
            <a:spLocks noGrp="1"/>
          </p:cNvSpPr>
          <p:nvPr/>
        </p:nvSpPr>
        <p:spPr bwMode="auto">
          <a:xfrm>
            <a:off x="6948488" y="6448425"/>
            <a:ext cx="2133600" cy="365125"/>
          </a:xfrm>
          <a:prstGeom prst="rect">
            <a:avLst/>
          </a:prstGeom>
          <a:noFill/>
          <a:ln w="9525">
            <a:noFill/>
            <a:miter lim="800000"/>
            <a:headEnd/>
            <a:tailEnd/>
          </a:ln>
        </p:spPr>
        <p:txBody>
          <a:bodyPr anchor="ctr"/>
          <a:lstStyle/>
          <a:p>
            <a:pPr algn="r"/>
            <a:fld id="{AC832763-D968-4816-90F5-FC73E40A3BE8}" type="slidenum">
              <a:rPr lang="zh-CN" altLang="en-US" sz="1200" b="1">
                <a:solidFill>
                  <a:srgbClr val="898989"/>
                </a:solidFill>
                <a:latin typeface="Calibri" pitchFamily="34" charset="0"/>
              </a:rPr>
              <a:pPr algn="r"/>
              <a:t>8</a:t>
            </a:fld>
            <a:endParaRPr lang="en-US" altLang="zh-CN" sz="1200" b="1" dirty="0">
              <a:solidFill>
                <a:srgbClr val="898989"/>
              </a:solidFill>
              <a:latin typeface="Calibri" pitchFamily="34" charset="0"/>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3600" b="1" dirty="0" smtClean="0">
                <a:solidFill>
                  <a:srgbClr val="000099"/>
                </a:solidFill>
              </a:rPr>
              <a:t>“</a:t>
            </a:r>
            <a:r>
              <a:rPr lang="zh-CN" altLang="en-US" sz="3600" b="1" dirty="0" smtClean="0">
                <a:solidFill>
                  <a:srgbClr val="000099"/>
                </a:solidFill>
              </a:rPr>
              <a:t>大数据</a:t>
            </a:r>
            <a:r>
              <a:rPr lang="en-US" altLang="zh-CN" sz="3600" b="1" dirty="0" smtClean="0">
                <a:solidFill>
                  <a:srgbClr val="000099"/>
                </a:solidFill>
              </a:rPr>
              <a:t>”</a:t>
            </a:r>
            <a:r>
              <a:rPr lang="zh-CN" altLang="en-US" sz="3600" b="1" dirty="0" smtClean="0">
                <a:solidFill>
                  <a:srgbClr val="000099"/>
                </a:solidFill>
              </a:rPr>
              <a:t>特征 </a:t>
            </a:r>
            <a:r>
              <a:rPr lang="en-US" altLang="zh-CN" sz="3600" b="1" dirty="0" smtClean="0">
                <a:solidFill>
                  <a:srgbClr val="000099"/>
                </a:solidFill>
              </a:rPr>
              <a:t>– 4V</a:t>
            </a:r>
            <a:endParaRPr lang="zh-CN" altLang="en-US" sz="3600" b="1" dirty="0">
              <a:solidFill>
                <a:srgbClr val="000099"/>
              </a:solidFill>
            </a:endParaRPr>
          </a:p>
        </p:txBody>
      </p:sp>
      <p:pic>
        <p:nvPicPr>
          <p:cNvPr id="2050" name="Picture 2"/>
          <p:cNvPicPr>
            <a:picLocks noGrp="1" noChangeAspect="1" noChangeArrowheads="1"/>
          </p:cNvPicPr>
          <p:nvPr>
            <p:ph idx="1"/>
          </p:nvPr>
        </p:nvPicPr>
        <p:blipFill>
          <a:blip r:embed="rId3" cstate="print"/>
          <a:srcRect/>
          <a:stretch>
            <a:fillRect/>
          </a:stretch>
        </p:blipFill>
        <p:spPr bwMode="auto">
          <a:xfrm>
            <a:off x="323528" y="1844824"/>
            <a:ext cx="8501063" cy="3778949"/>
          </a:xfrm>
          <a:prstGeom prst="rect">
            <a:avLst/>
          </a:prstGeom>
          <a:noFill/>
          <a:ln w="9525">
            <a:noFill/>
            <a:miter lim="800000"/>
            <a:headEnd/>
            <a:tailEnd/>
          </a:ln>
        </p:spPr>
      </p:pic>
      <p:sp>
        <p:nvSpPr>
          <p:cNvPr id="5" name="矩形 4"/>
          <p:cNvSpPr/>
          <p:nvPr/>
        </p:nvSpPr>
        <p:spPr bwMode="auto">
          <a:xfrm>
            <a:off x="793354" y="5443753"/>
            <a:ext cx="925513" cy="342900"/>
          </a:xfrm>
          <a:prstGeom prst="rect">
            <a:avLst/>
          </a:prstGeom>
          <a:solidFill>
            <a:schemeClr val="accent5">
              <a:lumMod val="20000"/>
              <a:lumOff val="80000"/>
            </a:schemeClr>
          </a:solidFill>
          <a:ln w="12700" cap="flat" cmpd="sng" algn="ctr">
            <a:solidFill>
              <a:schemeClr val="bg1">
                <a:lumMod val="75000"/>
              </a:schemeClr>
            </a:solidFill>
            <a:prstDash val="solid"/>
            <a:round/>
            <a:headEnd type="none" w="med" len="med"/>
            <a:tailEnd type="none" w="med" len="med"/>
          </a:ln>
          <a:effectLst/>
        </p:spPr>
        <p:txBody>
          <a:bodyPr wrap="none" anchor="ctr"/>
          <a:lstStyle/>
          <a:p>
            <a:pPr>
              <a:defRPr/>
            </a:pPr>
            <a:r>
              <a:rPr kumimoji="1" lang="zh-CN" altLang="en-US" sz="2000" dirty="0">
                <a:latin typeface="黑体" pitchFamily="49" charset="-122"/>
                <a:ea typeface="黑体" pitchFamily="49" charset="-122"/>
              </a:rPr>
              <a:t>规模大</a:t>
            </a:r>
            <a:endParaRPr kumimoji="1" lang="en-US" altLang="zh-CN" sz="2000" dirty="0">
              <a:latin typeface="微软雅黑" pitchFamily="34" charset="-122"/>
              <a:ea typeface="微软雅黑" pitchFamily="34" charset="-122"/>
            </a:endParaRPr>
          </a:p>
        </p:txBody>
      </p:sp>
      <p:sp>
        <p:nvSpPr>
          <p:cNvPr id="6" name="矩形 5"/>
          <p:cNvSpPr/>
          <p:nvPr/>
        </p:nvSpPr>
        <p:spPr bwMode="auto">
          <a:xfrm>
            <a:off x="3097610" y="5443753"/>
            <a:ext cx="944562" cy="342900"/>
          </a:xfrm>
          <a:prstGeom prst="rect">
            <a:avLst/>
          </a:prstGeom>
          <a:solidFill>
            <a:schemeClr val="accent5">
              <a:lumMod val="20000"/>
              <a:lumOff val="80000"/>
            </a:schemeClr>
          </a:solidFill>
          <a:ln w="12700" cap="flat" cmpd="sng" algn="ctr">
            <a:solidFill>
              <a:schemeClr val="bg1">
                <a:lumMod val="75000"/>
              </a:schemeClr>
            </a:solidFill>
            <a:prstDash val="solid"/>
            <a:round/>
            <a:headEnd type="none" w="med" len="med"/>
            <a:tailEnd type="none" w="med" len="med"/>
          </a:ln>
          <a:effectLst/>
        </p:spPr>
        <p:txBody>
          <a:bodyPr wrap="none" anchor="ctr"/>
          <a:lstStyle/>
          <a:p>
            <a:pPr>
              <a:defRPr/>
            </a:pPr>
            <a:r>
              <a:rPr kumimoji="1" lang="zh-CN" altLang="en-US" sz="2000" dirty="0">
                <a:latin typeface="黑体" pitchFamily="49" charset="-122"/>
                <a:ea typeface="黑体" pitchFamily="49" charset="-122"/>
              </a:rPr>
              <a:t>变化快</a:t>
            </a:r>
            <a:endParaRPr kumimoji="1" lang="en-US" altLang="zh-CN" sz="2000" dirty="0">
              <a:latin typeface="微软雅黑" pitchFamily="34" charset="-122"/>
              <a:ea typeface="微软雅黑" pitchFamily="34" charset="-122"/>
            </a:endParaRPr>
          </a:p>
        </p:txBody>
      </p:sp>
      <p:sp>
        <p:nvSpPr>
          <p:cNvPr id="7" name="矩形 6"/>
          <p:cNvSpPr/>
          <p:nvPr/>
        </p:nvSpPr>
        <p:spPr bwMode="auto">
          <a:xfrm>
            <a:off x="5257850" y="5443753"/>
            <a:ext cx="939800" cy="342900"/>
          </a:xfrm>
          <a:prstGeom prst="rect">
            <a:avLst/>
          </a:prstGeom>
          <a:solidFill>
            <a:schemeClr val="accent5">
              <a:lumMod val="20000"/>
              <a:lumOff val="80000"/>
            </a:schemeClr>
          </a:solidFill>
          <a:ln w="12700" cap="flat" cmpd="sng" algn="ctr">
            <a:solidFill>
              <a:schemeClr val="bg1">
                <a:lumMod val="75000"/>
              </a:schemeClr>
            </a:solidFill>
            <a:prstDash val="solid"/>
            <a:round/>
            <a:headEnd type="none" w="med" len="med"/>
            <a:tailEnd type="none" w="med" len="med"/>
          </a:ln>
          <a:effectLst/>
        </p:spPr>
        <p:txBody>
          <a:bodyPr wrap="none" anchor="ctr"/>
          <a:lstStyle/>
          <a:p>
            <a:pPr>
              <a:defRPr/>
            </a:pPr>
            <a:r>
              <a:rPr kumimoji="1" lang="zh-CN" altLang="en-US" sz="2000" dirty="0">
                <a:latin typeface="黑体" pitchFamily="49" charset="-122"/>
                <a:ea typeface="黑体" pitchFamily="49" charset="-122"/>
              </a:rPr>
              <a:t>种类杂</a:t>
            </a:r>
            <a:endParaRPr kumimoji="1" lang="en-US" altLang="zh-CN" sz="2000" dirty="0">
              <a:latin typeface="黑体" pitchFamily="49" charset="-122"/>
              <a:ea typeface="黑体" pitchFamily="49" charset="-122"/>
            </a:endParaRPr>
          </a:p>
        </p:txBody>
      </p:sp>
      <p:sp>
        <p:nvSpPr>
          <p:cNvPr id="9" name="矩形 8"/>
          <p:cNvSpPr/>
          <p:nvPr/>
        </p:nvSpPr>
        <p:spPr bwMode="auto">
          <a:xfrm>
            <a:off x="7202066" y="5443753"/>
            <a:ext cx="1512168" cy="342900"/>
          </a:xfrm>
          <a:prstGeom prst="rect">
            <a:avLst/>
          </a:prstGeom>
          <a:solidFill>
            <a:schemeClr val="accent5">
              <a:lumMod val="20000"/>
              <a:lumOff val="80000"/>
            </a:schemeClr>
          </a:solidFill>
          <a:ln w="12700" cap="flat" cmpd="sng" algn="ctr">
            <a:solidFill>
              <a:schemeClr val="bg1">
                <a:lumMod val="75000"/>
              </a:schemeClr>
            </a:solidFill>
            <a:prstDash val="solid"/>
            <a:round/>
            <a:headEnd type="none" w="med" len="med"/>
            <a:tailEnd type="none" w="med" len="med"/>
          </a:ln>
          <a:effectLst/>
        </p:spPr>
        <p:txBody>
          <a:bodyPr wrap="none" anchor="ctr"/>
          <a:lstStyle/>
          <a:p>
            <a:pPr>
              <a:defRPr/>
            </a:pPr>
            <a:r>
              <a:rPr kumimoji="1" lang="zh-CN" altLang="en-US" sz="2000" dirty="0">
                <a:latin typeface="黑体" pitchFamily="49" charset="-122"/>
                <a:ea typeface="黑体" pitchFamily="49" charset="-122"/>
              </a:rPr>
              <a:t>价值密度低</a:t>
            </a:r>
          </a:p>
        </p:txBody>
      </p:sp>
      <p:sp>
        <p:nvSpPr>
          <p:cNvPr id="10" name="灯片编号占位符 4"/>
          <p:cNvSpPr txBox="1">
            <a:spLocks noGrp="1"/>
          </p:cNvSpPr>
          <p:nvPr/>
        </p:nvSpPr>
        <p:spPr bwMode="auto">
          <a:xfrm>
            <a:off x="6948488" y="6448425"/>
            <a:ext cx="2133600" cy="365125"/>
          </a:xfrm>
          <a:prstGeom prst="rect">
            <a:avLst/>
          </a:prstGeom>
          <a:noFill/>
          <a:ln w="9525">
            <a:noFill/>
            <a:miter lim="800000"/>
            <a:headEnd/>
            <a:tailEnd/>
          </a:ln>
        </p:spPr>
        <p:txBody>
          <a:bodyPr anchor="ctr"/>
          <a:lstStyle/>
          <a:p>
            <a:pPr algn="r"/>
            <a:fld id="{AC832763-D968-4816-90F5-FC73E40A3BE8}" type="slidenum">
              <a:rPr lang="zh-CN" altLang="en-US" sz="1200" b="1">
                <a:solidFill>
                  <a:srgbClr val="898989"/>
                </a:solidFill>
                <a:latin typeface="Calibri" pitchFamily="34" charset="0"/>
              </a:rPr>
              <a:pPr algn="r"/>
              <a:t>9</a:t>
            </a:fld>
            <a:endParaRPr lang="en-US" altLang="zh-CN" sz="1200" b="1" dirty="0">
              <a:solidFill>
                <a:srgbClr val="898989"/>
              </a:solidFill>
              <a:latin typeface="Calibri" pitchFamily="34" charset="0"/>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经典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50076</TotalTime>
  <Words>1875</Words>
  <Application>Microsoft Office PowerPoint</Application>
  <PresentationFormat>全屏显示(4:3)</PresentationFormat>
  <Paragraphs>231</Paragraphs>
  <Slides>28</Slides>
  <Notes>6</Notes>
  <HiddenSlides>1</HiddenSlides>
  <MMClips>2</MMClips>
  <ScaleCrop>false</ScaleCrop>
  <HeadingPairs>
    <vt:vector size="4" baseType="variant">
      <vt:variant>
        <vt:lpstr>主题</vt:lpstr>
      </vt:variant>
      <vt:variant>
        <vt:i4>1</vt:i4>
      </vt:variant>
      <vt:variant>
        <vt:lpstr>幻灯片标题</vt:lpstr>
      </vt:variant>
      <vt:variant>
        <vt:i4>28</vt:i4>
      </vt:variant>
    </vt:vector>
  </HeadingPairs>
  <TitlesOfParts>
    <vt:vector size="29" baseType="lpstr">
      <vt:lpstr>默认设计模板</vt:lpstr>
      <vt:lpstr>幻灯片 1</vt:lpstr>
      <vt:lpstr>个人简介</vt:lpstr>
      <vt:lpstr>北航大数据科学与工程国际联合研究中心</vt:lpstr>
      <vt:lpstr>国家重点基础研究发展计划</vt:lpstr>
      <vt:lpstr>北京市大数据科学与脑机智能创新中心</vt:lpstr>
      <vt:lpstr>研究方向与机构设置</vt:lpstr>
      <vt:lpstr>幻灯片 7</vt:lpstr>
      <vt:lpstr> 大数据(维基百科)</vt:lpstr>
      <vt:lpstr>“大数据”特征 – 4V</vt:lpstr>
      <vt:lpstr>大数据类别</vt:lpstr>
      <vt:lpstr>“大数据”溯源 </vt:lpstr>
      <vt:lpstr>“大数据”溯源</vt:lpstr>
      <vt:lpstr>“大数据”溯源</vt:lpstr>
      <vt:lpstr>幻灯片 14</vt:lpstr>
      <vt:lpstr>幻灯片 15</vt:lpstr>
      <vt:lpstr>大数据的研究与应用1：IBM Watson</vt:lpstr>
      <vt:lpstr>大数据的研究与应用1： IBM Watson</vt:lpstr>
      <vt:lpstr>大数据的研究与应用1： IBM Watson</vt:lpstr>
      <vt:lpstr>幻灯片 19</vt:lpstr>
      <vt:lpstr>幻灯片 20</vt:lpstr>
      <vt:lpstr>大数据的研究与应用： Google AlphaGo</vt:lpstr>
      <vt:lpstr>大数据的研究与应用： Google AlphaGo</vt:lpstr>
      <vt:lpstr>幻灯片 23</vt:lpstr>
      <vt:lpstr>幻灯片 24</vt:lpstr>
      <vt:lpstr>幻灯片 25</vt:lpstr>
      <vt:lpstr>挑战：隐私保护</vt:lpstr>
      <vt:lpstr>挑战：隐私保护</vt:lpstr>
      <vt:lpstr>幻灯片 28</vt:lpstr>
    </vt:vector>
  </TitlesOfParts>
  <Company>CUG</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Mask</dc:creator>
  <cp:lastModifiedBy>shuai.ma</cp:lastModifiedBy>
  <cp:revision>4866</cp:revision>
  <dcterms:created xsi:type="dcterms:W3CDTF">2010-07-14T15:56:11Z</dcterms:created>
  <dcterms:modified xsi:type="dcterms:W3CDTF">2018-07-11T02:31:43Z</dcterms:modified>
</cp:coreProperties>
</file>